
<file path=[Content_Types].xml><?xml version="1.0" encoding="utf-8"?>
<Types xmlns="http://schemas.openxmlformats.org/package/2006/content-types">
  <Default Extension="xml" ContentType="application/xml"/>
  <Default Extension="mp4" ContentType="video/mp4"/>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2" r:id="rId1"/>
  </p:sldMasterIdLst>
  <p:notesMasterIdLst>
    <p:notesMasterId r:id="rId27"/>
  </p:notesMasterIdLst>
  <p:handoutMasterIdLst>
    <p:handoutMasterId r:id="rId28"/>
  </p:handoutMasterIdLst>
  <p:sldIdLst>
    <p:sldId id="310" r:id="rId2"/>
    <p:sldId id="618" r:id="rId3"/>
    <p:sldId id="701" r:id="rId4"/>
    <p:sldId id="780" r:id="rId5"/>
    <p:sldId id="781" r:id="rId6"/>
    <p:sldId id="782" r:id="rId7"/>
    <p:sldId id="783" r:id="rId8"/>
    <p:sldId id="784" r:id="rId9"/>
    <p:sldId id="785" r:id="rId10"/>
    <p:sldId id="786" r:id="rId11"/>
    <p:sldId id="787" r:id="rId12"/>
    <p:sldId id="790" r:id="rId13"/>
    <p:sldId id="788" r:id="rId14"/>
    <p:sldId id="789" r:id="rId15"/>
    <p:sldId id="791" r:id="rId16"/>
    <p:sldId id="792" r:id="rId17"/>
    <p:sldId id="793" r:id="rId18"/>
    <p:sldId id="794" r:id="rId19"/>
    <p:sldId id="795" r:id="rId20"/>
    <p:sldId id="796" r:id="rId21"/>
    <p:sldId id="778" r:id="rId22"/>
    <p:sldId id="503" r:id="rId23"/>
    <p:sldId id="797" r:id="rId24"/>
    <p:sldId id="798" r:id="rId25"/>
    <p:sldId id="799"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omi Maruyama" initials="NM"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82"/>
    <p:restoredTop sz="95216" autoAdjust="0"/>
  </p:normalViewPr>
  <p:slideViewPr>
    <p:cSldViewPr snapToGrid="0" snapToObjects="1">
      <p:cViewPr>
        <p:scale>
          <a:sx n="186" d="100"/>
          <a:sy n="186" d="100"/>
        </p:scale>
        <p:origin x="144" y="256"/>
      </p:cViewPr>
      <p:guideLst>
        <p:guide orient="horz" pos="1620"/>
        <p:guide pos="2880"/>
      </p:guideLst>
    </p:cSldViewPr>
  </p:slideViewPr>
  <p:notesTextViewPr>
    <p:cViewPr>
      <p:scale>
        <a:sx n="100" d="100"/>
        <a:sy n="100" d="100"/>
      </p:scale>
      <p:origin x="0" y="0"/>
    </p:cViewPr>
  </p:notesTextViewPr>
  <p:sorterViewPr>
    <p:cViewPr>
      <p:scale>
        <a:sx n="58" d="100"/>
        <a:sy n="58"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commentAuthors" Target="commentAuthor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883569B-4B0A-8140-8EEA-FBAD218A857B}" type="datetimeFigureOut">
              <a:rPr lang="en-US" smtClean="0"/>
              <a:pPr/>
              <a:t>10/26/20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82E7AB-2B29-6E44-BCDB-602B68D5F47F}"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 xmlns:a16="http://schemas.microsoft.com/office/drawing/2014/main" id="{F9106CA6-5D45-C844-89CC-4372B0B825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93CFD14-37B8-4646-87A2-A0DECA4F1281}" type="slidenum">
              <a:rPr lang="en-US" altLang="en-US" sz="1200"/>
              <a:pPr/>
              <a:t>1</a:t>
            </a:fld>
            <a:endParaRPr lang="en-US" altLang="en-US" sz="1200"/>
          </a:p>
        </p:txBody>
      </p:sp>
      <p:sp>
        <p:nvSpPr>
          <p:cNvPr id="20483" name="Rectangle 2">
            <a:extLst>
              <a:ext uri="{FF2B5EF4-FFF2-40B4-BE49-F238E27FC236}">
                <a16:creationId xmlns="" xmlns:a16="http://schemas.microsoft.com/office/drawing/2014/main" id="{EE3DFC08-1264-7848-A0AB-8E16F698E793}"/>
              </a:ext>
            </a:extLst>
          </p:cNvPr>
          <p:cNvSpPr>
            <a:spLocks noGrp="1" noRot="1" noChangeAspect="1" noChangeArrowheads="1" noTextEdit="1"/>
          </p:cNvSpPr>
          <p:nvPr>
            <p:ph type="sldImg"/>
          </p:nvPr>
        </p:nvSpPr>
        <p:spPr>
          <a:ln/>
        </p:spPr>
      </p:sp>
      <p:sp>
        <p:nvSpPr>
          <p:cNvPr id="20484" name="Rectangle 3">
            <a:extLst>
              <a:ext uri="{FF2B5EF4-FFF2-40B4-BE49-F238E27FC236}">
                <a16:creationId xmlns="" xmlns:a16="http://schemas.microsoft.com/office/drawing/2014/main" id="{B21E167C-505E-C643-BC02-BAB325B88B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236756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28256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D08883-40DB-2A4C-8790-C9D53C9D3466}" type="slidenum">
              <a:rPr lang="en-US" smtClean="0"/>
              <a:t>22</a:t>
            </a:fld>
            <a:endParaRPr lang="en-US"/>
          </a:p>
        </p:txBody>
      </p:sp>
    </p:spTree>
    <p:extLst>
      <p:ext uri="{BB962C8B-B14F-4D97-AF65-F5344CB8AC3E}">
        <p14:creationId xmlns:p14="http://schemas.microsoft.com/office/powerpoint/2010/main" val="26791094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311700" y="445025"/>
            <a:ext cx="8520600" cy="572625"/>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800"/>
              <a:buFont typeface="Arial"/>
              <a:buNone/>
              <a:defRPr sz="2800">
                <a:solidFill>
                  <a:schemeClr val="dk1"/>
                </a:solidFill>
              </a:defRPr>
            </a:lvl2pPr>
            <a:lvl3pPr lvl="2" indent="0">
              <a:spcBef>
                <a:spcPts val="0"/>
              </a:spcBef>
              <a:spcAft>
                <a:spcPts val="0"/>
              </a:spcAft>
              <a:buClr>
                <a:schemeClr val="dk1"/>
              </a:buClr>
              <a:buSzPts val="2800"/>
              <a:buFont typeface="Arial"/>
              <a:buNone/>
              <a:defRPr sz="2800">
                <a:solidFill>
                  <a:schemeClr val="dk1"/>
                </a:solidFill>
              </a:defRPr>
            </a:lvl3pPr>
            <a:lvl4pPr lvl="3" indent="0">
              <a:spcBef>
                <a:spcPts val="0"/>
              </a:spcBef>
              <a:spcAft>
                <a:spcPts val="0"/>
              </a:spcAft>
              <a:buClr>
                <a:schemeClr val="dk1"/>
              </a:buClr>
              <a:buSzPts val="2800"/>
              <a:buFont typeface="Arial"/>
              <a:buNone/>
              <a:defRPr sz="2800">
                <a:solidFill>
                  <a:schemeClr val="dk1"/>
                </a:solidFill>
              </a:defRPr>
            </a:lvl4pPr>
            <a:lvl5pPr lvl="4" indent="0">
              <a:spcBef>
                <a:spcPts val="0"/>
              </a:spcBef>
              <a:spcAft>
                <a:spcPts val="0"/>
              </a:spcAft>
              <a:buClr>
                <a:schemeClr val="dk1"/>
              </a:buClr>
              <a:buSzPts val="2800"/>
              <a:buFont typeface="Arial"/>
              <a:buNone/>
              <a:defRPr sz="2800">
                <a:solidFill>
                  <a:schemeClr val="dk1"/>
                </a:solidFill>
              </a:defRPr>
            </a:lvl5pPr>
            <a:lvl6pPr lvl="5" indent="0">
              <a:spcBef>
                <a:spcPts val="0"/>
              </a:spcBef>
              <a:spcAft>
                <a:spcPts val="0"/>
              </a:spcAft>
              <a:buClr>
                <a:schemeClr val="dk1"/>
              </a:buClr>
              <a:buSzPts val="2800"/>
              <a:buFont typeface="Arial"/>
              <a:buNone/>
              <a:defRPr sz="2800">
                <a:solidFill>
                  <a:schemeClr val="dk1"/>
                </a:solidFill>
              </a:defRPr>
            </a:lvl6pPr>
            <a:lvl7pPr lvl="6" indent="0">
              <a:spcBef>
                <a:spcPts val="0"/>
              </a:spcBef>
              <a:spcAft>
                <a:spcPts val="0"/>
              </a:spcAft>
              <a:buClr>
                <a:schemeClr val="dk1"/>
              </a:buClr>
              <a:buSzPts val="2800"/>
              <a:buFont typeface="Arial"/>
              <a:buNone/>
              <a:defRPr sz="2800">
                <a:solidFill>
                  <a:schemeClr val="dk1"/>
                </a:solidFill>
              </a:defRPr>
            </a:lvl7pPr>
            <a:lvl8pPr lvl="7" indent="0">
              <a:spcBef>
                <a:spcPts val="0"/>
              </a:spcBef>
              <a:spcAft>
                <a:spcPts val="0"/>
              </a:spcAft>
              <a:buClr>
                <a:schemeClr val="dk1"/>
              </a:buClr>
              <a:buSzPts val="2800"/>
              <a:buFont typeface="Arial"/>
              <a:buNone/>
              <a:defRPr sz="2800">
                <a:solidFill>
                  <a:schemeClr val="dk1"/>
                </a:solidFill>
              </a:defRPr>
            </a:lvl8pPr>
            <a:lvl9pPr lvl="8" indent="0">
              <a:spcBef>
                <a:spcPts val="0"/>
              </a:spcBef>
              <a:spcAft>
                <a:spcPts val="0"/>
              </a:spcAft>
              <a:buClr>
                <a:schemeClr val="dk1"/>
              </a:buClr>
              <a:buSzPts val="2800"/>
              <a:buFont typeface="Arial"/>
              <a:buNone/>
              <a:defRPr sz="2800">
                <a:solidFill>
                  <a:schemeClr val="dk1"/>
                </a:solidFill>
              </a:defRPr>
            </a:lvl9pPr>
          </a:lstStyle>
          <a:p>
            <a:endParaRPr/>
          </a:p>
        </p:txBody>
      </p:sp>
      <p:sp>
        <p:nvSpPr>
          <p:cNvPr id="17" name="Shape 17"/>
          <p:cNvSpPr txBox="1">
            <a:spLocks noGrp="1"/>
          </p:cNvSpPr>
          <p:nvPr>
            <p:ph type="body" idx="1"/>
          </p:nvPr>
        </p:nvSpPr>
        <p:spPr>
          <a:xfrm>
            <a:off x="311700" y="1097754"/>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dirty="0"/>
          </a:p>
        </p:txBody>
      </p:sp>
      <p:sp>
        <p:nvSpPr>
          <p:cNvPr id="20" name="Shape 20"/>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pic>
        <p:nvPicPr>
          <p:cNvPr id="2" name="Picture 1"/>
          <p:cNvPicPr>
            <a:picLocks noChangeAspect="1"/>
          </p:cNvPicPr>
          <p:nvPr userDrawn="1"/>
        </p:nvPicPr>
        <p:blipFill>
          <a:blip r:embed="rId2"/>
          <a:stretch>
            <a:fillRect/>
          </a:stretch>
        </p:blipFill>
        <p:spPr>
          <a:xfrm>
            <a:off x="311700" y="4696774"/>
            <a:ext cx="1014169" cy="309804"/>
          </a:xfrm>
          <a:prstGeom prst="rect">
            <a:avLst/>
          </a:prstGeom>
        </p:spPr>
      </p:pic>
      <p:pic>
        <p:nvPicPr>
          <p:cNvPr id="3" name="Picture 2"/>
          <p:cNvPicPr>
            <a:picLocks noChangeAspect="1"/>
          </p:cNvPicPr>
          <p:nvPr userDrawn="1"/>
        </p:nvPicPr>
        <p:blipFill>
          <a:blip r:embed="rId3"/>
          <a:stretch>
            <a:fillRect/>
          </a:stretch>
        </p:blipFill>
        <p:spPr>
          <a:xfrm>
            <a:off x="1534870" y="4696774"/>
            <a:ext cx="882189" cy="295066"/>
          </a:xfrm>
          <a:prstGeom prst="rect">
            <a:avLst/>
          </a:prstGeom>
        </p:spPr>
      </p:pic>
      <p:pic>
        <p:nvPicPr>
          <p:cNvPr id="4" name="Picture 3"/>
          <p:cNvPicPr>
            <a:picLocks noChangeAspect="1"/>
          </p:cNvPicPr>
          <p:nvPr userDrawn="1"/>
        </p:nvPicPr>
        <p:blipFill>
          <a:blip r:embed="rId4"/>
          <a:stretch>
            <a:fillRect/>
          </a:stretch>
        </p:blipFill>
        <p:spPr>
          <a:xfrm>
            <a:off x="2698321" y="4663217"/>
            <a:ext cx="317702" cy="320604"/>
          </a:xfrm>
          <a:prstGeom prst="rect">
            <a:avLst/>
          </a:prstGeom>
        </p:spPr>
      </p:pic>
      <p:pic>
        <p:nvPicPr>
          <p:cNvPr id="6" name="Picture 5"/>
          <p:cNvPicPr>
            <a:picLocks noChangeAspect="1"/>
          </p:cNvPicPr>
          <p:nvPr userDrawn="1"/>
        </p:nvPicPr>
        <p:blipFill>
          <a:blip r:embed="rId5"/>
          <a:stretch>
            <a:fillRect/>
          </a:stretch>
        </p:blipFill>
        <p:spPr>
          <a:xfrm>
            <a:off x="3199119" y="4632887"/>
            <a:ext cx="863090" cy="337731"/>
          </a:xfrm>
          <a:prstGeom prst="rect">
            <a:avLst/>
          </a:prstGeom>
        </p:spPr>
      </p:pic>
      <p:sp>
        <p:nvSpPr>
          <p:cNvPr id="7" name="TextBox 6"/>
          <p:cNvSpPr txBox="1"/>
          <p:nvPr userDrawn="1"/>
        </p:nvSpPr>
        <p:spPr>
          <a:xfrm>
            <a:off x="4245305" y="4608378"/>
            <a:ext cx="1875313" cy="400110"/>
          </a:xfrm>
          <a:prstGeom prst="rect">
            <a:avLst/>
          </a:prstGeom>
          <a:noFill/>
        </p:spPr>
        <p:txBody>
          <a:bodyPr wrap="square" rtlCol="0">
            <a:spAutoFit/>
          </a:bodyPr>
          <a:lstStyle/>
          <a:p>
            <a:pPr algn="ctr"/>
            <a:r>
              <a:rPr lang="en-US" sz="1000" dirty="0" smtClean="0"/>
              <a:t>GSFC Magnetosphere Seminar Series, 2020-10-26</a:t>
            </a:r>
            <a:endParaRPr lang="en-US" sz="1000" dirty="0"/>
          </a:p>
        </p:txBody>
      </p:sp>
      <p:sp>
        <p:nvSpPr>
          <p:cNvPr id="8" name="TextBox 7"/>
          <p:cNvSpPr txBox="1"/>
          <p:nvPr userDrawn="1"/>
        </p:nvSpPr>
        <p:spPr>
          <a:xfrm>
            <a:off x="6135642" y="4553560"/>
            <a:ext cx="2228594" cy="461665"/>
          </a:xfrm>
          <a:prstGeom prst="rect">
            <a:avLst/>
          </a:prstGeom>
          <a:noFill/>
        </p:spPr>
        <p:txBody>
          <a:bodyPr wrap="square" rtlCol="0">
            <a:spAutoFit/>
          </a:bodyPr>
          <a:lstStyle/>
          <a:p>
            <a:r>
              <a:rPr lang="en-US" dirty="0" smtClean="0"/>
              <a:t>Global MHD</a:t>
            </a:r>
          </a:p>
          <a:p>
            <a:r>
              <a:rPr lang="en-US" sz="1000" dirty="0" smtClean="0"/>
              <a:t>This presentation is being recorded</a:t>
            </a:r>
            <a:endParaRPr lang="en-US" sz="100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11700" y="445025"/>
            <a:ext cx="8520600" cy="572625"/>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800"/>
              <a:buFont typeface="Arial"/>
              <a:buNone/>
              <a:defRPr sz="2800">
                <a:solidFill>
                  <a:schemeClr val="dk1"/>
                </a:solidFill>
              </a:defRPr>
            </a:lvl2pPr>
            <a:lvl3pPr lvl="2" indent="0">
              <a:spcBef>
                <a:spcPts val="0"/>
              </a:spcBef>
              <a:spcAft>
                <a:spcPts val="0"/>
              </a:spcAft>
              <a:buClr>
                <a:schemeClr val="dk1"/>
              </a:buClr>
              <a:buSzPts val="2800"/>
              <a:buFont typeface="Arial"/>
              <a:buNone/>
              <a:defRPr sz="2800">
                <a:solidFill>
                  <a:schemeClr val="dk1"/>
                </a:solidFill>
              </a:defRPr>
            </a:lvl3pPr>
            <a:lvl4pPr lvl="3" indent="0">
              <a:spcBef>
                <a:spcPts val="0"/>
              </a:spcBef>
              <a:spcAft>
                <a:spcPts val="0"/>
              </a:spcAft>
              <a:buClr>
                <a:schemeClr val="dk1"/>
              </a:buClr>
              <a:buSzPts val="2800"/>
              <a:buFont typeface="Arial"/>
              <a:buNone/>
              <a:defRPr sz="2800">
                <a:solidFill>
                  <a:schemeClr val="dk1"/>
                </a:solidFill>
              </a:defRPr>
            </a:lvl4pPr>
            <a:lvl5pPr lvl="4" indent="0">
              <a:spcBef>
                <a:spcPts val="0"/>
              </a:spcBef>
              <a:spcAft>
                <a:spcPts val="0"/>
              </a:spcAft>
              <a:buClr>
                <a:schemeClr val="dk1"/>
              </a:buClr>
              <a:buSzPts val="2800"/>
              <a:buFont typeface="Arial"/>
              <a:buNone/>
              <a:defRPr sz="2800">
                <a:solidFill>
                  <a:schemeClr val="dk1"/>
                </a:solidFill>
              </a:defRPr>
            </a:lvl5pPr>
            <a:lvl6pPr lvl="5" indent="0">
              <a:spcBef>
                <a:spcPts val="0"/>
              </a:spcBef>
              <a:spcAft>
                <a:spcPts val="0"/>
              </a:spcAft>
              <a:buClr>
                <a:schemeClr val="dk1"/>
              </a:buClr>
              <a:buSzPts val="2800"/>
              <a:buFont typeface="Arial"/>
              <a:buNone/>
              <a:defRPr sz="2800">
                <a:solidFill>
                  <a:schemeClr val="dk1"/>
                </a:solidFill>
              </a:defRPr>
            </a:lvl6pPr>
            <a:lvl7pPr lvl="6" indent="0">
              <a:spcBef>
                <a:spcPts val="0"/>
              </a:spcBef>
              <a:spcAft>
                <a:spcPts val="0"/>
              </a:spcAft>
              <a:buClr>
                <a:schemeClr val="dk1"/>
              </a:buClr>
              <a:buSzPts val="2800"/>
              <a:buFont typeface="Arial"/>
              <a:buNone/>
              <a:defRPr sz="2800">
                <a:solidFill>
                  <a:schemeClr val="dk1"/>
                </a:solidFill>
              </a:defRPr>
            </a:lvl7pPr>
            <a:lvl8pPr lvl="7" indent="0">
              <a:spcBef>
                <a:spcPts val="0"/>
              </a:spcBef>
              <a:spcAft>
                <a:spcPts val="0"/>
              </a:spcAft>
              <a:buClr>
                <a:schemeClr val="dk1"/>
              </a:buClr>
              <a:buSzPts val="2800"/>
              <a:buFont typeface="Arial"/>
              <a:buNone/>
              <a:defRPr sz="2800">
                <a:solidFill>
                  <a:schemeClr val="dk1"/>
                </a:solidFill>
              </a:defRPr>
            </a:lvl8pPr>
            <a:lvl9pPr lvl="8" indent="0">
              <a:spcBef>
                <a:spcPts val="0"/>
              </a:spcBef>
              <a:spcAft>
                <a:spcPts val="0"/>
              </a:spcAft>
              <a:buClr>
                <a:schemeClr val="dk1"/>
              </a:buClr>
              <a:buSzPts val="2800"/>
              <a:buFont typeface="Arial"/>
              <a:buNone/>
              <a:defRPr sz="2800">
                <a:solidFill>
                  <a:schemeClr val="dk1"/>
                </a:solidFill>
              </a:defRPr>
            </a:lvl9pPr>
          </a:lstStyle>
          <a:p>
            <a:endParaRPr/>
          </a:p>
        </p:txBody>
      </p:sp>
      <p:sp>
        <p:nvSpPr>
          <p:cNvPr id="33" name="Shape 3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4" name="Shape 3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5" name="Shape 35"/>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311700" y="555600"/>
            <a:ext cx="2808000" cy="755775"/>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400"/>
              <a:buFont typeface="Arial"/>
              <a:buNone/>
              <a:defRPr sz="2400">
                <a:solidFill>
                  <a:schemeClr val="dk1"/>
                </a:solidFill>
              </a:defRPr>
            </a:lvl2pPr>
            <a:lvl3pPr lvl="2" indent="0">
              <a:spcBef>
                <a:spcPts val="0"/>
              </a:spcBef>
              <a:spcAft>
                <a:spcPts val="0"/>
              </a:spcAft>
              <a:buClr>
                <a:schemeClr val="dk1"/>
              </a:buClr>
              <a:buSzPts val="2400"/>
              <a:buFont typeface="Arial"/>
              <a:buNone/>
              <a:defRPr sz="2400">
                <a:solidFill>
                  <a:schemeClr val="dk1"/>
                </a:solidFill>
              </a:defRPr>
            </a:lvl3pPr>
            <a:lvl4pPr lvl="3" indent="0">
              <a:spcBef>
                <a:spcPts val="0"/>
              </a:spcBef>
              <a:spcAft>
                <a:spcPts val="0"/>
              </a:spcAft>
              <a:buClr>
                <a:schemeClr val="dk1"/>
              </a:buClr>
              <a:buSzPts val="2400"/>
              <a:buFont typeface="Arial"/>
              <a:buNone/>
              <a:defRPr sz="2400">
                <a:solidFill>
                  <a:schemeClr val="dk1"/>
                </a:solidFill>
              </a:defRPr>
            </a:lvl4pPr>
            <a:lvl5pPr lvl="4" indent="0">
              <a:spcBef>
                <a:spcPts val="0"/>
              </a:spcBef>
              <a:spcAft>
                <a:spcPts val="0"/>
              </a:spcAft>
              <a:buClr>
                <a:schemeClr val="dk1"/>
              </a:buClr>
              <a:buSzPts val="2400"/>
              <a:buFont typeface="Arial"/>
              <a:buNone/>
              <a:defRPr sz="2400">
                <a:solidFill>
                  <a:schemeClr val="dk1"/>
                </a:solidFill>
              </a:defRPr>
            </a:lvl5pPr>
            <a:lvl6pPr lvl="5" indent="0">
              <a:spcBef>
                <a:spcPts val="0"/>
              </a:spcBef>
              <a:spcAft>
                <a:spcPts val="0"/>
              </a:spcAft>
              <a:buClr>
                <a:schemeClr val="dk1"/>
              </a:buClr>
              <a:buSzPts val="2400"/>
              <a:buFont typeface="Arial"/>
              <a:buNone/>
              <a:defRPr sz="2400">
                <a:solidFill>
                  <a:schemeClr val="dk1"/>
                </a:solidFill>
              </a:defRPr>
            </a:lvl6pPr>
            <a:lvl7pPr lvl="6" indent="0">
              <a:spcBef>
                <a:spcPts val="0"/>
              </a:spcBef>
              <a:spcAft>
                <a:spcPts val="0"/>
              </a:spcAft>
              <a:buClr>
                <a:schemeClr val="dk1"/>
              </a:buClr>
              <a:buSzPts val="2400"/>
              <a:buFont typeface="Arial"/>
              <a:buNone/>
              <a:defRPr sz="2400">
                <a:solidFill>
                  <a:schemeClr val="dk1"/>
                </a:solidFill>
              </a:defRPr>
            </a:lvl7pPr>
            <a:lvl8pPr lvl="7" indent="0">
              <a:spcBef>
                <a:spcPts val="0"/>
              </a:spcBef>
              <a:spcAft>
                <a:spcPts val="0"/>
              </a:spcAft>
              <a:buClr>
                <a:schemeClr val="dk1"/>
              </a:buClr>
              <a:buSzPts val="2400"/>
              <a:buFont typeface="Arial"/>
              <a:buNone/>
              <a:defRPr sz="2400">
                <a:solidFill>
                  <a:schemeClr val="dk1"/>
                </a:solidFill>
              </a:defRPr>
            </a:lvl8pPr>
            <a:lvl9pPr lvl="8" indent="0">
              <a:spcBef>
                <a:spcPts val="0"/>
              </a:spcBef>
              <a:spcAft>
                <a:spcPts val="0"/>
              </a:spcAft>
              <a:buClr>
                <a:schemeClr val="dk1"/>
              </a:buClr>
              <a:buSzPts val="2400"/>
              <a:buFont typeface="Arial"/>
              <a:buNone/>
              <a:defRPr sz="2400">
                <a:solidFill>
                  <a:schemeClr val="dk1"/>
                </a:solidFill>
              </a:defRPr>
            </a:lvl9pPr>
          </a:lstStyle>
          <a:p>
            <a:endParaRPr/>
          </a:p>
        </p:txBody>
      </p:sp>
      <p:sp>
        <p:nvSpPr>
          <p:cNvPr id="38" name="Shape 38"/>
          <p:cNvSpPr txBox="1">
            <a:spLocks noGrp="1"/>
          </p:cNvSpPr>
          <p:nvPr>
            <p:ph type="body" idx="1"/>
          </p:nvPr>
        </p:nvSpPr>
        <p:spPr>
          <a:xfrm>
            <a:off x="311700" y="1389600"/>
            <a:ext cx="2808000" cy="3179475"/>
          </a:xfrm>
          <a:prstGeom prst="rect">
            <a:avLst/>
          </a:prstGeom>
          <a:noFill/>
          <a:ln>
            <a:noFill/>
          </a:ln>
        </p:spPr>
        <p:txBody>
          <a:bodyPr spcFirstLastPara="1" wrap="square" lIns="91425" tIns="91425" rIns="91425" bIns="91425" anchor="t" anchorCtr="0"/>
          <a:lstStyle>
            <a:lvl1pPr marL="457200" marR="0" lvl="0"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9" name="Shape 39"/>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Main poin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490250" y="450150"/>
            <a:ext cx="6367800" cy="4090725"/>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4800"/>
              <a:buFont typeface="Arial"/>
              <a:buNone/>
              <a:defRPr sz="4800">
                <a:solidFill>
                  <a:schemeClr val="dk1"/>
                </a:solidFill>
              </a:defRPr>
            </a:lvl2pPr>
            <a:lvl3pPr lvl="2" indent="0">
              <a:spcBef>
                <a:spcPts val="0"/>
              </a:spcBef>
              <a:spcAft>
                <a:spcPts val="0"/>
              </a:spcAft>
              <a:buClr>
                <a:schemeClr val="dk1"/>
              </a:buClr>
              <a:buSzPts val="4800"/>
              <a:buFont typeface="Arial"/>
              <a:buNone/>
              <a:defRPr sz="4800">
                <a:solidFill>
                  <a:schemeClr val="dk1"/>
                </a:solidFill>
              </a:defRPr>
            </a:lvl3pPr>
            <a:lvl4pPr lvl="3" indent="0">
              <a:spcBef>
                <a:spcPts val="0"/>
              </a:spcBef>
              <a:spcAft>
                <a:spcPts val="0"/>
              </a:spcAft>
              <a:buClr>
                <a:schemeClr val="dk1"/>
              </a:buClr>
              <a:buSzPts val="4800"/>
              <a:buFont typeface="Arial"/>
              <a:buNone/>
              <a:defRPr sz="4800">
                <a:solidFill>
                  <a:schemeClr val="dk1"/>
                </a:solidFill>
              </a:defRPr>
            </a:lvl4pPr>
            <a:lvl5pPr lvl="4" indent="0">
              <a:spcBef>
                <a:spcPts val="0"/>
              </a:spcBef>
              <a:spcAft>
                <a:spcPts val="0"/>
              </a:spcAft>
              <a:buClr>
                <a:schemeClr val="dk1"/>
              </a:buClr>
              <a:buSzPts val="4800"/>
              <a:buFont typeface="Arial"/>
              <a:buNone/>
              <a:defRPr sz="4800">
                <a:solidFill>
                  <a:schemeClr val="dk1"/>
                </a:solidFill>
              </a:defRPr>
            </a:lvl5pPr>
            <a:lvl6pPr lvl="5" indent="0">
              <a:spcBef>
                <a:spcPts val="0"/>
              </a:spcBef>
              <a:spcAft>
                <a:spcPts val="0"/>
              </a:spcAft>
              <a:buClr>
                <a:schemeClr val="dk1"/>
              </a:buClr>
              <a:buSzPts val="4800"/>
              <a:buFont typeface="Arial"/>
              <a:buNone/>
              <a:defRPr sz="4800">
                <a:solidFill>
                  <a:schemeClr val="dk1"/>
                </a:solidFill>
              </a:defRPr>
            </a:lvl6pPr>
            <a:lvl7pPr lvl="6" indent="0">
              <a:spcBef>
                <a:spcPts val="0"/>
              </a:spcBef>
              <a:spcAft>
                <a:spcPts val="0"/>
              </a:spcAft>
              <a:buClr>
                <a:schemeClr val="dk1"/>
              </a:buClr>
              <a:buSzPts val="4800"/>
              <a:buFont typeface="Arial"/>
              <a:buNone/>
              <a:defRPr sz="4800">
                <a:solidFill>
                  <a:schemeClr val="dk1"/>
                </a:solidFill>
              </a:defRPr>
            </a:lvl7pPr>
            <a:lvl8pPr lvl="7" indent="0">
              <a:spcBef>
                <a:spcPts val="0"/>
              </a:spcBef>
              <a:spcAft>
                <a:spcPts val="0"/>
              </a:spcAft>
              <a:buClr>
                <a:schemeClr val="dk1"/>
              </a:buClr>
              <a:buSzPts val="4800"/>
              <a:buFont typeface="Arial"/>
              <a:buNone/>
              <a:defRPr sz="4800">
                <a:solidFill>
                  <a:schemeClr val="dk1"/>
                </a:solidFill>
              </a:defRPr>
            </a:lvl8pPr>
            <a:lvl9pPr lvl="8" indent="0">
              <a:spcBef>
                <a:spcPts val="0"/>
              </a:spcBef>
              <a:spcAft>
                <a:spcPts val="0"/>
              </a:spcAft>
              <a:buClr>
                <a:schemeClr val="dk1"/>
              </a:buClr>
              <a:buSzPts val="4800"/>
              <a:buFont typeface="Arial"/>
              <a:buNone/>
              <a:defRPr sz="4800">
                <a:solidFill>
                  <a:schemeClr val="dk1"/>
                </a:solidFill>
              </a:defRPr>
            </a:lvl9pPr>
          </a:lstStyle>
          <a:p>
            <a:endParaRPr/>
          </a:p>
        </p:txBody>
      </p:sp>
      <p:sp>
        <p:nvSpPr>
          <p:cNvPr id="42" name="Shape 42"/>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3"/>
        <p:cNvGrpSpPr/>
        <p:nvPr/>
      </p:nvGrpSpPr>
      <p:grpSpPr>
        <a:xfrm>
          <a:off x="0" y="0"/>
          <a:ext cx="0" cy="0"/>
          <a:chOff x="0" y="0"/>
          <a:chExt cx="0" cy="0"/>
        </a:xfrm>
      </p:grpSpPr>
      <p:sp>
        <p:nvSpPr>
          <p:cNvPr id="44" name="Shape 4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Shape 4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marL="0" marR="0" lvl="0" indent="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lvl="1" indent="0" algn="ctr">
              <a:spcBef>
                <a:spcPts val="0"/>
              </a:spcBef>
              <a:spcAft>
                <a:spcPts val="0"/>
              </a:spcAft>
              <a:buClr>
                <a:schemeClr val="dk1"/>
              </a:buClr>
              <a:buSzPts val="4200"/>
              <a:buFont typeface="Arial"/>
              <a:buNone/>
              <a:defRPr sz="4200">
                <a:solidFill>
                  <a:schemeClr val="dk1"/>
                </a:solidFill>
              </a:defRPr>
            </a:lvl2pPr>
            <a:lvl3pPr lvl="2" indent="0" algn="ctr">
              <a:spcBef>
                <a:spcPts val="0"/>
              </a:spcBef>
              <a:spcAft>
                <a:spcPts val="0"/>
              </a:spcAft>
              <a:buClr>
                <a:schemeClr val="dk1"/>
              </a:buClr>
              <a:buSzPts val="4200"/>
              <a:buFont typeface="Arial"/>
              <a:buNone/>
              <a:defRPr sz="4200">
                <a:solidFill>
                  <a:schemeClr val="dk1"/>
                </a:solidFill>
              </a:defRPr>
            </a:lvl3pPr>
            <a:lvl4pPr lvl="3" indent="0" algn="ctr">
              <a:spcBef>
                <a:spcPts val="0"/>
              </a:spcBef>
              <a:spcAft>
                <a:spcPts val="0"/>
              </a:spcAft>
              <a:buClr>
                <a:schemeClr val="dk1"/>
              </a:buClr>
              <a:buSzPts val="4200"/>
              <a:buFont typeface="Arial"/>
              <a:buNone/>
              <a:defRPr sz="4200">
                <a:solidFill>
                  <a:schemeClr val="dk1"/>
                </a:solidFill>
              </a:defRPr>
            </a:lvl4pPr>
            <a:lvl5pPr lvl="4" indent="0" algn="ctr">
              <a:spcBef>
                <a:spcPts val="0"/>
              </a:spcBef>
              <a:spcAft>
                <a:spcPts val="0"/>
              </a:spcAft>
              <a:buClr>
                <a:schemeClr val="dk1"/>
              </a:buClr>
              <a:buSzPts val="4200"/>
              <a:buFont typeface="Arial"/>
              <a:buNone/>
              <a:defRPr sz="4200">
                <a:solidFill>
                  <a:schemeClr val="dk1"/>
                </a:solidFill>
              </a:defRPr>
            </a:lvl5pPr>
            <a:lvl6pPr lvl="5" indent="0" algn="ctr">
              <a:spcBef>
                <a:spcPts val="0"/>
              </a:spcBef>
              <a:spcAft>
                <a:spcPts val="0"/>
              </a:spcAft>
              <a:buClr>
                <a:schemeClr val="dk1"/>
              </a:buClr>
              <a:buSzPts val="4200"/>
              <a:buFont typeface="Arial"/>
              <a:buNone/>
              <a:defRPr sz="4200">
                <a:solidFill>
                  <a:schemeClr val="dk1"/>
                </a:solidFill>
              </a:defRPr>
            </a:lvl6pPr>
            <a:lvl7pPr lvl="6" indent="0" algn="ctr">
              <a:spcBef>
                <a:spcPts val="0"/>
              </a:spcBef>
              <a:spcAft>
                <a:spcPts val="0"/>
              </a:spcAft>
              <a:buClr>
                <a:schemeClr val="dk1"/>
              </a:buClr>
              <a:buSzPts val="4200"/>
              <a:buFont typeface="Arial"/>
              <a:buNone/>
              <a:defRPr sz="4200">
                <a:solidFill>
                  <a:schemeClr val="dk1"/>
                </a:solidFill>
              </a:defRPr>
            </a:lvl7pPr>
            <a:lvl8pPr lvl="7" indent="0" algn="ctr">
              <a:spcBef>
                <a:spcPts val="0"/>
              </a:spcBef>
              <a:spcAft>
                <a:spcPts val="0"/>
              </a:spcAft>
              <a:buClr>
                <a:schemeClr val="dk1"/>
              </a:buClr>
              <a:buSzPts val="4200"/>
              <a:buFont typeface="Arial"/>
              <a:buNone/>
              <a:defRPr sz="4200">
                <a:solidFill>
                  <a:schemeClr val="dk1"/>
                </a:solidFill>
              </a:defRPr>
            </a:lvl8pPr>
            <a:lvl9pPr lvl="8" indent="0" algn="ctr">
              <a:spcBef>
                <a:spcPts val="0"/>
              </a:spcBef>
              <a:spcAft>
                <a:spcPts val="0"/>
              </a:spcAft>
              <a:buClr>
                <a:schemeClr val="dk1"/>
              </a:buClr>
              <a:buSzPts val="4200"/>
              <a:buFont typeface="Arial"/>
              <a:buNone/>
              <a:defRPr sz="4200">
                <a:solidFill>
                  <a:schemeClr val="dk1"/>
                </a:solidFill>
              </a:defRPr>
            </a:lvl9pPr>
          </a:lstStyle>
          <a:p>
            <a:endParaRPr/>
          </a:p>
        </p:txBody>
      </p:sp>
      <p:sp>
        <p:nvSpPr>
          <p:cNvPr id="46" name="Shape 46"/>
          <p:cNvSpPr txBox="1">
            <a:spLocks noGrp="1"/>
          </p:cNvSpPr>
          <p:nvPr>
            <p:ph type="subTitle" idx="1"/>
          </p:nvPr>
        </p:nvSpPr>
        <p:spPr>
          <a:xfrm>
            <a:off x="265500" y="2803075"/>
            <a:ext cx="4045200" cy="1235025"/>
          </a:xfrm>
          <a:prstGeom prst="rect">
            <a:avLst/>
          </a:prstGeom>
          <a:noFill/>
          <a:ln>
            <a:noFill/>
          </a:ln>
        </p:spPr>
        <p:txBody>
          <a:bodyPr spcFirstLastPara="1" wrap="square" lIns="91425" tIns="91425" rIns="91425" bIns="91425" anchor="t" anchorCtr="0"/>
          <a:lstStyle>
            <a:lvl1pPr marL="0" marR="0" lvl="0"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L="0" marR="0" lvl="1"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L="0" marR="0" lvl="2"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L="0" marR="0" lvl="3"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L="0" marR="0" lvl="4"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L="0" marR="0" lvl="5"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L="0" marR="0" lvl="6"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L="0" marR="0" lvl="7"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L="0" marR="0" lvl="8"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47" name="Shape 47"/>
          <p:cNvSpPr txBox="1">
            <a:spLocks noGrp="1"/>
          </p:cNvSpPr>
          <p:nvPr>
            <p:ph type="body" idx="2"/>
          </p:nvPr>
        </p:nvSpPr>
        <p:spPr>
          <a:xfrm>
            <a:off x="4939500" y="724075"/>
            <a:ext cx="3837000" cy="3695175"/>
          </a:xfrm>
          <a:prstGeom prst="rect">
            <a:avLst/>
          </a:prstGeom>
          <a:noFill/>
          <a:ln>
            <a:noFill/>
          </a:ln>
        </p:spPr>
        <p:txBody>
          <a:bodyPr spcFirstLastPara="1" wrap="square" lIns="91425" tIns="91425" rIns="91425" bIns="91425" anchor="ctr"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8" name="Shape 48"/>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aption">
    <p:spTree>
      <p:nvGrpSpPr>
        <p:cNvPr id="1" name="Shape 49"/>
        <p:cNvGrpSpPr/>
        <p:nvPr/>
      </p:nvGrpSpPr>
      <p:grpSpPr>
        <a:xfrm>
          <a:off x="0" y="0"/>
          <a:ext cx="0" cy="0"/>
          <a:chOff x="0" y="0"/>
          <a:chExt cx="0" cy="0"/>
        </a:xfrm>
      </p:grpSpPr>
      <p:sp>
        <p:nvSpPr>
          <p:cNvPr id="50" name="Shape 50"/>
          <p:cNvSpPr txBox="1">
            <a:spLocks noGrp="1"/>
          </p:cNvSpPr>
          <p:nvPr>
            <p:ph type="body" idx="1"/>
          </p:nvPr>
        </p:nvSpPr>
        <p:spPr>
          <a:xfrm>
            <a:off x="311700" y="4230575"/>
            <a:ext cx="5998800" cy="605025"/>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1" name="Shape 51"/>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Big number">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311700" y="1106125"/>
            <a:ext cx="8520600" cy="1963575"/>
          </a:xfrm>
          <a:prstGeom prst="rect">
            <a:avLst/>
          </a:prstGeom>
          <a:noFill/>
          <a:ln>
            <a:noFill/>
          </a:ln>
        </p:spPr>
        <p:txBody>
          <a:bodyPr spcFirstLastPara="1" wrap="square" lIns="91425" tIns="91425" rIns="91425" bIns="91425" anchor="b" anchorCtr="0"/>
          <a:lstStyle>
            <a:lvl1pPr marL="0" marR="0" lvl="0" indent="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lvl="1" indent="0" algn="ctr">
              <a:spcBef>
                <a:spcPts val="0"/>
              </a:spcBef>
              <a:spcAft>
                <a:spcPts val="0"/>
              </a:spcAft>
              <a:buClr>
                <a:schemeClr val="dk1"/>
              </a:buClr>
              <a:buSzPts val="12000"/>
              <a:buFont typeface="Arial"/>
              <a:buNone/>
              <a:defRPr sz="12000">
                <a:solidFill>
                  <a:schemeClr val="dk1"/>
                </a:solidFill>
              </a:defRPr>
            </a:lvl2pPr>
            <a:lvl3pPr lvl="2" indent="0" algn="ctr">
              <a:spcBef>
                <a:spcPts val="0"/>
              </a:spcBef>
              <a:spcAft>
                <a:spcPts val="0"/>
              </a:spcAft>
              <a:buClr>
                <a:schemeClr val="dk1"/>
              </a:buClr>
              <a:buSzPts val="12000"/>
              <a:buFont typeface="Arial"/>
              <a:buNone/>
              <a:defRPr sz="12000">
                <a:solidFill>
                  <a:schemeClr val="dk1"/>
                </a:solidFill>
              </a:defRPr>
            </a:lvl3pPr>
            <a:lvl4pPr lvl="3" indent="0" algn="ctr">
              <a:spcBef>
                <a:spcPts val="0"/>
              </a:spcBef>
              <a:spcAft>
                <a:spcPts val="0"/>
              </a:spcAft>
              <a:buClr>
                <a:schemeClr val="dk1"/>
              </a:buClr>
              <a:buSzPts val="12000"/>
              <a:buFont typeface="Arial"/>
              <a:buNone/>
              <a:defRPr sz="12000">
                <a:solidFill>
                  <a:schemeClr val="dk1"/>
                </a:solidFill>
              </a:defRPr>
            </a:lvl4pPr>
            <a:lvl5pPr lvl="4" indent="0" algn="ctr">
              <a:spcBef>
                <a:spcPts val="0"/>
              </a:spcBef>
              <a:spcAft>
                <a:spcPts val="0"/>
              </a:spcAft>
              <a:buClr>
                <a:schemeClr val="dk1"/>
              </a:buClr>
              <a:buSzPts val="12000"/>
              <a:buFont typeface="Arial"/>
              <a:buNone/>
              <a:defRPr sz="12000">
                <a:solidFill>
                  <a:schemeClr val="dk1"/>
                </a:solidFill>
              </a:defRPr>
            </a:lvl5pPr>
            <a:lvl6pPr lvl="5" indent="0" algn="ctr">
              <a:spcBef>
                <a:spcPts val="0"/>
              </a:spcBef>
              <a:spcAft>
                <a:spcPts val="0"/>
              </a:spcAft>
              <a:buClr>
                <a:schemeClr val="dk1"/>
              </a:buClr>
              <a:buSzPts val="12000"/>
              <a:buFont typeface="Arial"/>
              <a:buNone/>
              <a:defRPr sz="12000">
                <a:solidFill>
                  <a:schemeClr val="dk1"/>
                </a:solidFill>
              </a:defRPr>
            </a:lvl6pPr>
            <a:lvl7pPr lvl="6" indent="0" algn="ctr">
              <a:spcBef>
                <a:spcPts val="0"/>
              </a:spcBef>
              <a:spcAft>
                <a:spcPts val="0"/>
              </a:spcAft>
              <a:buClr>
                <a:schemeClr val="dk1"/>
              </a:buClr>
              <a:buSzPts val="12000"/>
              <a:buFont typeface="Arial"/>
              <a:buNone/>
              <a:defRPr sz="12000">
                <a:solidFill>
                  <a:schemeClr val="dk1"/>
                </a:solidFill>
              </a:defRPr>
            </a:lvl7pPr>
            <a:lvl8pPr lvl="7" indent="0" algn="ctr">
              <a:spcBef>
                <a:spcPts val="0"/>
              </a:spcBef>
              <a:spcAft>
                <a:spcPts val="0"/>
              </a:spcAft>
              <a:buClr>
                <a:schemeClr val="dk1"/>
              </a:buClr>
              <a:buSzPts val="12000"/>
              <a:buFont typeface="Arial"/>
              <a:buNone/>
              <a:defRPr sz="12000">
                <a:solidFill>
                  <a:schemeClr val="dk1"/>
                </a:solidFill>
              </a:defRPr>
            </a:lvl8pPr>
            <a:lvl9pPr lvl="8" indent="0" algn="ctr">
              <a:spcBef>
                <a:spcPts val="0"/>
              </a:spcBef>
              <a:spcAft>
                <a:spcPts val="0"/>
              </a:spcAft>
              <a:buClr>
                <a:schemeClr val="dk1"/>
              </a:buClr>
              <a:buSzPts val="12000"/>
              <a:buFont typeface="Arial"/>
              <a:buNone/>
              <a:defRPr sz="12000">
                <a:solidFill>
                  <a:schemeClr val="dk1"/>
                </a:solidFill>
              </a:defRPr>
            </a:lvl9pPr>
          </a:lstStyle>
          <a:p>
            <a:endParaRPr/>
          </a:p>
        </p:txBody>
      </p:sp>
      <p:sp>
        <p:nvSpPr>
          <p:cNvPr id="54" name="Shape 54"/>
          <p:cNvSpPr txBox="1">
            <a:spLocks noGrp="1"/>
          </p:cNvSpPr>
          <p:nvPr>
            <p:ph type="body" idx="1"/>
          </p:nvPr>
        </p:nvSpPr>
        <p:spPr>
          <a:xfrm>
            <a:off x="311700" y="3152225"/>
            <a:ext cx="8520600" cy="1300725"/>
          </a:xfrm>
          <a:prstGeom prst="rect">
            <a:avLst/>
          </a:prstGeom>
          <a:noFill/>
          <a:ln>
            <a:noFill/>
          </a:ln>
        </p:spPr>
        <p:txBody>
          <a:bodyPr spcFirstLastPara="1" wrap="square" lIns="91425" tIns="91425" rIns="91425" bIns="91425" anchor="t" anchorCtr="0"/>
          <a:lstStyle>
            <a:lvl1pPr marL="457200" marR="0" lvl="0" indent="-342900" algn="ctr"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5" name="Shape 55"/>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625"/>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800"/>
              <a:buFont typeface="Arial"/>
              <a:buNone/>
              <a:defRPr sz="2800">
                <a:solidFill>
                  <a:schemeClr val="dk1"/>
                </a:solidFill>
              </a:defRPr>
            </a:lvl2pPr>
            <a:lvl3pPr lvl="2" indent="0">
              <a:spcBef>
                <a:spcPts val="0"/>
              </a:spcBef>
              <a:spcAft>
                <a:spcPts val="0"/>
              </a:spcAft>
              <a:buClr>
                <a:schemeClr val="dk1"/>
              </a:buClr>
              <a:buSzPts val="2800"/>
              <a:buFont typeface="Arial"/>
              <a:buNone/>
              <a:defRPr sz="2800">
                <a:solidFill>
                  <a:schemeClr val="dk1"/>
                </a:solidFill>
              </a:defRPr>
            </a:lvl3pPr>
            <a:lvl4pPr lvl="3" indent="0">
              <a:spcBef>
                <a:spcPts val="0"/>
              </a:spcBef>
              <a:spcAft>
                <a:spcPts val="0"/>
              </a:spcAft>
              <a:buClr>
                <a:schemeClr val="dk1"/>
              </a:buClr>
              <a:buSzPts val="2800"/>
              <a:buFont typeface="Arial"/>
              <a:buNone/>
              <a:defRPr sz="2800">
                <a:solidFill>
                  <a:schemeClr val="dk1"/>
                </a:solidFill>
              </a:defRPr>
            </a:lvl4pPr>
            <a:lvl5pPr lvl="4" indent="0">
              <a:spcBef>
                <a:spcPts val="0"/>
              </a:spcBef>
              <a:spcAft>
                <a:spcPts val="0"/>
              </a:spcAft>
              <a:buClr>
                <a:schemeClr val="dk1"/>
              </a:buClr>
              <a:buSzPts val="2800"/>
              <a:buFont typeface="Arial"/>
              <a:buNone/>
              <a:defRPr sz="2800">
                <a:solidFill>
                  <a:schemeClr val="dk1"/>
                </a:solidFill>
              </a:defRPr>
            </a:lvl5pPr>
            <a:lvl6pPr lvl="5" indent="0">
              <a:spcBef>
                <a:spcPts val="0"/>
              </a:spcBef>
              <a:spcAft>
                <a:spcPts val="0"/>
              </a:spcAft>
              <a:buClr>
                <a:schemeClr val="dk1"/>
              </a:buClr>
              <a:buSzPts val="2800"/>
              <a:buFont typeface="Arial"/>
              <a:buNone/>
              <a:defRPr sz="2800">
                <a:solidFill>
                  <a:schemeClr val="dk1"/>
                </a:solidFill>
              </a:defRPr>
            </a:lvl6pPr>
            <a:lvl7pPr lvl="6" indent="0">
              <a:spcBef>
                <a:spcPts val="0"/>
              </a:spcBef>
              <a:spcAft>
                <a:spcPts val="0"/>
              </a:spcAft>
              <a:buClr>
                <a:schemeClr val="dk1"/>
              </a:buClr>
              <a:buSzPts val="2800"/>
              <a:buFont typeface="Arial"/>
              <a:buNone/>
              <a:defRPr sz="2800">
                <a:solidFill>
                  <a:schemeClr val="dk1"/>
                </a:solidFill>
              </a:defRPr>
            </a:lvl7pPr>
            <a:lvl8pPr lvl="7" indent="0">
              <a:spcBef>
                <a:spcPts val="0"/>
              </a:spcBef>
              <a:spcAft>
                <a:spcPts val="0"/>
              </a:spcAft>
              <a:buClr>
                <a:schemeClr val="dk1"/>
              </a:buClr>
              <a:buSzPts val="2800"/>
              <a:buFont typeface="Arial"/>
              <a:buNone/>
              <a:defRPr sz="2800">
                <a:solidFill>
                  <a:schemeClr val="dk1"/>
                </a:solidFill>
              </a:defRPr>
            </a:lvl8pPr>
            <a:lvl9pPr lvl="8" indent="0">
              <a:spcBef>
                <a:spcPts val="0"/>
              </a:spcBef>
              <a:spcAft>
                <a:spcPts val="0"/>
              </a:spcAft>
              <a:buClr>
                <a:schemeClr val="dk1"/>
              </a:buClr>
              <a:buSzPts val="2800"/>
              <a:buFont typeface="Arial"/>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4" r:id="rId2"/>
    <p:sldLayoutId id="2147483655" r:id="rId3"/>
    <p:sldLayoutId id="2147483656" r:id="rId4"/>
    <p:sldLayoutId id="2147483657" r:id="rId5"/>
    <p:sldLayoutId id="2147483658" r:id="rId6"/>
    <p:sldLayoutId id="2147483659"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1.png"/><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png"/><Relationship Id="rId3"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6.png"/><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png"/><Relationship Id="rId3"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30.png"/><Relationship Id="rId1" Type="http://schemas.microsoft.com/office/2007/relationships/media" Target="../media/media1.mp4"/><Relationship Id="rId2" Type="http://schemas.openxmlformats.org/officeDocument/2006/relationships/video" Target="../media/media1.mp4"/></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 xmlns:a16="http://schemas.microsoft.com/office/drawing/2014/main" id="{A34FE390-B8CA-2543-A8D4-C1D36BEA3004}"/>
              </a:ext>
            </a:extLst>
          </p:cNvPr>
          <p:cNvSpPr>
            <a:spLocks noGrp="1" noChangeArrowheads="1"/>
          </p:cNvSpPr>
          <p:nvPr>
            <p:ph type="title"/>
          </p:nvPr>
        </p:nvSpPr>
        <p:spPr>
          <a:xfrm>
            <a:off x="1416148" y="59557"/>
            <a:ext cx="6400800" cy="4396740"/>
          </a:xfrm>
        </p:spPr>
        <p:txBody>
          <a:bodyPr/>
          <a:lstStyle/>
          <a:p>
            <a:pPr algn="ctr"/>
            <a:r>
              <a:rPr lang="en-US" altLang="en-US" sz="2100" b="1" dirty="0" smtClean="0">
                <a:ea typeface="ＭＳ Ｐゴシック" panose="020B0600070205080204" pitchFamily="34" charset="-128"/>
              </a:rPr>
              <a:t/>
            </a:r>
            <a:br>
              <a:rPr lang="en-US" altLang="en-US" sz="2100" b="1" dirty="0" smtClean="0">
                <a:ea typeface="ＭＳ Ｐゴシック" panose="020B0600070205080204" pitchFamily="34" charset="-128"/>
              </a:rPr>
            </a:br>
            <a:r>
              <a:rPr lang="en-US" altLang="en-US" sz="2100" b="1" dirty="0">
                <a:ea typeface="ＭＳ Ｐゴシック" panose="020B0600070205080204" pitchFamily="34" charset="-128"/>
              </a:rPr>
              <a:t/>
            </a:r>
            <a:br>
              <a:rPr lang="en-US" altLang="en-US" sz="2100" b="1" dirty="0">
                <a:ea typeface="ＭＳ Ｐゴシック" panose="020B0600070205080204" pitchFamily="34" charset="-128"/>
              </a:rPr>
            </a:br>
            <a:r>
              <a:rPr lang="en-US" altLang="en-US" sz="2100" b="1" dirty="0" smtClean="0">
                <a:ea typeface="ＭＳ Ｐゴシック" panose="020B0600070205080204" pitchFamily="34" charset="-128"/>
              </a:rPr>
              <a:t/>
            </a:r>
            <a:br>
              <a:rPr lang="en-US" altLang="en-US" sz="2100" b="1" dirty="0" smtClean="0">
                <a:ea typeface="ＭＳ Ｐゴシック" panose="020B0600070205080204" pitchFamily="34" charset="-128"/>
              </a:rPr>
            </a:br>
            <a:r>
              <a:rPr lang="en-US" altLang="en-US" b="1" dirty="0" smtClean="0">
                <a:ea typeface="ＭＳ Ｐゴシック" panose="020B0600070205080204" pitchFamily="34" charset="-128"/>
              </a:rPr>
              <a:t>Global MHD</a:t>
            </a:r>
            <a:r>
              <a:rPr lang="en-US" altLang="en-US" dirty="0" smtClean="0">
                <a:ea typeface="ＭＳ Ｐゴシック" panose="020B0600070205080204" pitchFamily="34" charset="-128"/>
              </a:rPr>
              <a:t> </a:t>
            </a:r>
            <a:r>
              <a:rPr lang="en-US" altLang="en-US" sz="1800" dirty="0">
                <a:solidFill>
                  <a:schemeClr val="tx1"/>
                </a:solidFill>
                <a:ea typeface="ＭＳ Ｐゴシック" panose="020B0600070205080204" pitchFamily="34" charset="-128"/>
              </a:rPr>
              <a:t/>
            </a:r>
            <a:br>
              <a:rPr lang="en-US" altLang="en-US" sz="1800" dirty="0">
                <a:solidFill>
                  <a:schemeClr val="tx1"/>
                </a:solidFill>
                <a:ea typeface="ＭＳ Ｐゴシック" panose="020B0600070205080204" pitchFamily="34" charset="-128"/>
              </a:rPr>
            </a:br>
            <a:r>
              <a:rPr lang="en-US" altLang="en-US" sz="1800" dirty="0">
                <a:solidFill>
                  <a:schemeClr val="tx1"/>
                </a:solidFill>
                <a:ea typeface="ＭＳ Ｐゴシック" panose="020B0600070205080204" pitchFamily="34" charset="-128"/>
              </a:rPr>
              <a:t/>
            </a:r>
            <a:br>
              <a:rPr lang="en-US" altLang="en-US" sz="1800" dirty="0">
                <a:solidFill>
                  <a:schemeClr val="tx1"/>
                </a:solidFill>
                <a:ea typeface="ＭＳ Ｐゴシック" panose="020B0600070205080204" pitchFamily="34" charset="-128"/>
              </a:rPr>
            </a:br>
            <a:r>
              <a:rPr lang="en-US" altLang="en-US" sz="1800" dirty="0">
                <a:solidFill>
                  <a:schemeClr val="tx1"/>
                </a:solidFill>
                <a:ea typeface="ＭＳ Ｐゴシック" panose="020B0600070205080204" pitchFamily="34" charset="-128"/>
              </a:rPr>
              <a:t>Jimmy </a:t>
            </a:r>
            <a:r>
              <a:rPr lang="en-US" altLang="en-US" sz="1800" dirty="0" smtClean="0">
                <a:solidFill>
                  <a:schemeClr val="tx1"/>
                </a:solidFill>
                <a:ea typeface="ＭＳ Ｐゴシック" panose="020B0600070205080204" pitchFamily="34" charset="-128"/>
              </a:rPr>
              <a:t>Raeder </a:t>
            </a:r>
            <a:r>
              <a:rPr lang="en-US" altLang="en-US" sz="1800" dirty="0">
                <a:solidFill>
                  <a:schemeClr val="tx1"/>
                </a:solidFill>
                <a:ea typeface="ＭＳ Ｐゴシック" panose="020B0600070205080204" pitchFamily="34" charset="-128"/>
              </a:rPr>
              <a:t/>
            </a:r>
            <a:br>
              <a:rPr lang="en-US" altLang="en-US" sz="1800" dirty="0">
                <a:solidFill>
                  <a:schemeClr val="tx1"/>
                </a:solidFill>
                <a:ea typeface="ＭＳ Ｐゴシック" panose="020B0600070205080204" pitchFamily="34" charset="-128"/>
              </a:rPr>
            </a:br>
            <a:r>
              <a:rPr lang="en-US" altLang="en-US" sz="1400" dirty="0" smtClean="0">
                <a:solidFill>
                  <a:schemeClr val="tx1"/>
                </a:solidFill>
                <a:ea typeface="ＭＳ Ｐゴシック" panose="020B0600070205080204" pitchFamily="34" charset="-128"/>
              </a:rPr>
              <a:t>University of New Hampshire</a:t>
            </a:r>
            <a:br>
              <a:rPr lang="en-US" altLang="en-US" sz="1400" dirty="0" smtClean="0">
                <a:solidFill>
                  <a:schemeClr val="tx1"/>
                </a:solidFill>
                <a:ea typeface="ＭＳ Ｐゴシック" panose="020B0600070205080204" pitchFamily="34" charset="-128"/>
              </a:rPr>
            </a:br>
            <a:r>
              <a:rPr lang="en-US" altLang="en-US" sz="1800" dirty="0">
                <a:solidFill>
                  <a:schemeClr val="tx1"/>
                </a:solidFill>
                <a:ea typeface="ＭＳ Ｐゴシック" panose="020B0600070205080204" pitchFamily="34" charset="-128"/>
              </a:rPr>
              <a:t/>
            </a:r>
            <a:br>
              <a:rPr lang="en-US" altLang="en-US" sz="1800" dirty="0">
                <a:solidFill>
                  <a:schemeClr val="tx1"/>
                </a:solidFill>
                <a:ea typeface="ＭＳ Ｐゴシック" panose="020B0600070205080204" pitchFamily="34" charset="-128"/>
              </a:rPr>
            </a:br>
            <a:r>
              <a:rPr lang="en-US" altLang="en-US" sz="1800" dirty="0" smtClean="0">
                <a:solidFill>
                  <a:schemeClr val="tx1"/>
                </a:solidFill>
                <a:ea typeface="ＭＳ Ｐゴシック" panose="020B0600070205080204" pitchFamily="34" charset="-128"/>
              </a:rPr>
              <a:t>with </a:t>
            </a:r>
            <a:r>
              <a:rPr lang="en-US" altLang="en-US" sz="1800" dirty="0" smtClean="0">
                <a:solidFill>
                  <a:schemeClr val="tx1"/>
                </a:solidFill>
                <a:ea typeface="ＭＳ Ｐゴシック" panose="020B0600070205080204" pitchFamily="34" charset="-128"/>
              </a:rPr>
              <a:t>contributions </a:t>
            </a:r>
            <a:r>
              <a:rPr lang="en-US" altLang="en-US" sz="1800" dirty="0" smtClean="0">
                <a:solidFill>
                  <a:schemeClr val="tx1"/>
                </a:solidFill>
                <a:ea typeface="ＭＳ Ｐゴシック" panose="020B0600070205080204" pitchFamily="34" charset="-128"/>
              </a:rPr>
              <a:t>from Kai </a:t>
            </a:r>
            <a:r>
              <a:rPr lang="en-US" altLang="en-US" sz="1800" dirty="0" err="1" smtClean="0">
                <a:solidFill>
                  <a:schemeClr val="tx1"/>
                </a:solidFill>
                <a:ea typeface="ＭＳ Ｐゴシック" panose="020B0600070205080204" pitchFamily="34" charset="-128"/>
              </a:rPr>
              <a:t>Germaschewski</a:t>
            </a:r>
            <a:r>
              <a:rPr lang="en-US" altLang="en-US" sz="1800" dirty="0" smtClean="0">
                <a:solidFill>
                  <a:schemeClr val="tx1"/>
                </a:solidFill>
                <a:ea typeface="ＭＳ Ｐゴシック" panose="020B0600070205080204" pitchFamily="34" charset="-128"/>
              </a:rPr>
              <a:t>, Doug Cramer, </a:t>
            </a:r>
            <a:r>
              <a:rPr lang="en-US" altLang="en-US" sz="1800" dirty="0" err="1" smtClean="0">
                <a:solidFill>
                  <a:schemeClr val="tx1"/>
                </a:solidFill>
                <a:ea typeface="ＭＳ Ｐゴシック" panose="020B0600070205080204" pitchFamily="34" charset="-128"/>
              </a:rPr>
              <a:t>Bashi</a:t>
            </a:r>
            <a:r>
              <a:rPr lang="en-US" altLang="en-US" sz="1800" dirty="0" smtClean="0">
                <a:solidFill>
                  <a:schemeClr val="tx1"/>
                </a:solidFill>
                <a:ea typeface="ＭＳ Ｐゴシック" panose="020B0600070205080204" pitchFamily="34" charset="-128"/>
              </a:rPr>
              <a:t> </a:t>
            </a:r>
            <a:r>
              <a:rPr lang="en-US" altLang="en-US" sz="1800" dirty="0" err="1" smtClean="0">
                <a:solidFill>
                  <a:schemeClr val="tx1"/>
                </a:solidFill>
                <a:ea typeface="ＭＳ Ｐゴシック" panose="020B0600070205080204" pitchFamily="34" charset="-128"/>
              </a:rPr>
              <a:t>Ferdousi</a:t>
            </a:r>
            <a:r>
              <a:rPr lang="en-US" altLang="en-US" sz="1800" dirty="0" smtClean="0">
                <a:solidFill>
                  <a:schemeClr val="tx1"/>
                </a:solidFill>
                <a:ea typeface="ＭＳ Ｐゴシック" panose="020B0600070205080204" pitchFamily="34" charset="-128"/>
              </a:rPr>
              <a:t>, </a:t>
            </a:r>
            <a:r>
              <a:rPr lang="en-US" altLang="en-US" sz="1800" dirty="0" err="1">
                <a:solidFill>
                  <a:schemeClr val="tx1"/>
                </a:solidFill>
                <a:ea typeface="ＭＳ Ｐゴシック" panose="020B0600070205080204" pitchFamily="34" charset="-128"/>
              </a:rPr>
              <a:t>Beket</a:t>
            </a:r>
            <a:r>
              <a:rPr lang="en-US" altLang="en-US" sz="1800" dirty="0">
                <a:solidFill>
                  <a:schemeClr val="tx1"/>
                </a:solidFill>
                <a:ea typeface="ＭＳ Ｐゴシック" panose="020B0600070205080204" pitchFamily="34" charset="-128"/>
              </a:rPr>
              <a:t> </a:t>
            </a:r>
            <a:r>
              <a:rPr lang="en-US" altLang="en-US" sz="1800" dirty="0" err="1" smtClean="0">
                <a:solidFill>
                  <a:schemeClr val="tx1"/>
                </a:solidFill>
                <a:ea typeface="ＭＳ Ｐゴシック" panose="020B0600070205080204" pitchFamily="34" charset="-128"/>
              </a:rPr>
              <a:t>Tulegenov</a:t>
            </a:r>
            <a:r>
              <a:rPr lang="en-US" altLang="en-US" sz="1800" dirty="0">
                <a:solidFill>
                  <a:schemeClr val="tx1"/>
                </a:solidFill>
                <a:ea typeface="ＭＳ Ｐゴシック" panose="020B0600070205080204" pitchFamily="34" charset="-128"/>
              </a:rPr>
              <a:t> </a:t>
            </a:r>
            <a:r>
              <a:rPr lang="en-US" altLang="en-US" sz="1800" dirty="0" smtClean="0">
                <a:solidFill>
                  <a:schemeClr val="tx1"/>
                </a:solidFill>
                <a:ea typeface="ＭＳ Ｐゴシック" panose="020B0600070205080204" pitchFamily="34" charset="-128"/>
              </a:rPr>
              <a:t>(UNH), Naomi Maruyama (NOAA/CU) </a:t>
            </a:r>
            <a:r>
              <a:rPr lang="en-US" altLang="en-US" sz="1800" dirty="0">
                <a:solidFill>
                  <a:schemeClr val="tx1"/>
                </a:solidFill>
                <a:ea typeface="ＭＳ Ｐゴシック" panose="020B0600070205080204" pitchFamily="34" charset="-128"/>
              </a:rPr>
              <a:t/>
            </a:r>
            <a:br>
              <a:rPr lang="en-US" altLang="en-US" sz="1800" dirty="0">
                <a:solidFill>
                  <a:schemeClr val="tx1"/>
                </a:solidFill>
                <a:ea typeface="ＭＳ Ｐゴシック" panose="020B0600070205080204" pitchFamily="34" charset="-128"/>
              </a:rPr>
            </a:br>
            <a:r>
              <a:rPr lang="en-US" altLang="en-US" sz="750" dirty="0" smtClean="0">
                <a:solidFill>
                  <a:schemeClr val="tx1"/>
                </a:solidFill>
                <a:ea typeface="ＭＳ Ｐゴシック" panose="020B0600070205080204" pitchFamily="34" charset="-128"/>
              </a:rPr>
              <a:t> </a:t>
            </a:r>
            <a:r>
              <a:rPr lang="en-US" altLang="en-US" sz="1500" dirty="0">
                <a:solidFill>
                  <a:schemeClr val="tx1"/>
                </a:solidFill>
                <a:ea typeface="ＭＳ Ｐゴシック" panose="020B0600070205080204" pitchFamily="34" charset="-128"/>
              </a:rPr>
              <a:t/>
            </a:r>
            <a:br>
              <a:rPr lang="en-US" altLang="en-US" sz="1500" dirty="0">
                <a:solidFill>
                  <a:schemeClr val="tx1"/>
                </a:solidFill>
                <a:ea typeface="ＭＳ Ｐゴシック" panose="020B0600070205080204" pitchFamily="34" charset="-128"/>
              </a:rPr>
            </a:br>
            <a:endParaRPr lang="en-US" altLang="en-US" sz="1800" dirty="0">
              <a:solidFill>
                <a:srgbClr val="FFFF00"/>
              </a:solidFill>
              <a:ea typeface="ＭＳ Ｐゴシック" panose="020B0600070205080204" pitchFamily="34" charset="-128"/>
            </a:endParaRPr>
          </a:p>
        </p:txBody>
      </p:sp>
      <p:sp>
        <p:nvSpPr>
          <p:cNvPr id="19461" name="Slide Number Placeholder 7">
            <a:extLst>
              <a:ext uri="{FF2B5EF4-FFF2-40B4-BE49-F238E27FC236}">
                <a16:creationId xmlns="" xmlns:a16="http://schemas.microsoft.com/office/drawing/2014/main" id="{72DCC5C3-DDB1-D44E-BE07-DE63D4E34DE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fld id="{45AED4F1-9983-B348-8481-24016BC8FC61}" type="slidenum">
              <a:rPr lang="en-US" altLang="en-US" sz="1400"/>
              <a:pPr/>
              <a:t>1</a:t>
            </a:fld>
            <a:endParaRPr lang="en-US" altLang="en-US" sz="1400" dirty="0"/>
          </a:p>
        </p:txBody>
      </p:sp>
    </p:spTree>
    <p:extLst>
      <p:ext uri="{BB962C8B-B14F-4D97-AF65-F5344CB8AC3E}">
        <p14:creationId xmlns:p14="http://schemas.microsoft.com/office/powerpoint/2010/main" val="4030436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Numerical Solution III</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46583" y="456025"/>
            <a:ext cx="8450833" cy="4144109"/>
          </a:xfrm>
        </p:spPr>
        <p:txBody>
          <a:bodyPr/>
          <a:lstStyle/>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Conservation of magnetic flux:  Faraday’s law and Maxwell’s law require that magnetic flux is conserved and the magnetic field be divergence free:    </a:t>
            </a: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This can be achieved with the “</a:t>
            </a:r>
            <a:r>
              <a:rPr lang="en-US" altLang="en-US" sz="1400" dirty="0">
                <a:solidFill>
                  <a:schemeClr val="tx1"/>
                </a:solidFill>
                <a:latin typeface="+mn-lt"/>
                <a:ea typeface="ＭＳ Ｐゴシック" panose="020B0600070205080204" pitchFamily="34" charset="-128"/>
                <a:cs typeface="Times New Roman" panose="02020603050405020304" pitchFamily="18" charset="0"/>
              </a:rPr>
              <a:t>C</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onstrained Transport” algorithm and a staggered grid (Yee grid):</a:t>
            </a: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ea typeface="ＭＳ Ｐゴシック" panose="020B0600070205080204" pitchFamily="34" charset="-128"/>
                <a:cs typeface="Times New Roman" panose="02020603050405020304" pitchFamily="18" charset="0"/>
              </a:rPr>
              <a:t>CT (or variations thereof) is employed by many, but not all codes.</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10</a:t>
            </a:fld>
            <a:endParaRPr lang="en"/>
          </a:p>
        </p:txBody>
      </p:sp>
      <p:pic>
        <p:nvPicPr>
          <p:cNvPr id="4" name="Picture 3"/>
          <p:cNvPicPr>
            <a:picLocks noChangeAspect="1"/>
          </p:cNvPicPr>
          <p:nvPr/>
        </p:nvPicPr>
        <p:blipFill>
          <a:blip r:embed="rId2"/>
          <a:stretch>
            <a:fillRect/>
          </a:stretch>
        </p:blipFill>
        <p:spPr>
          <a:xfrm>
            <a:off x="3938955" y="1383113"/>
            <a:ext cx="2256106" cy="389944"/>
          </a:xfrm>
          <a:prstGeom prst="rect">
            <a:avLst/>
          </a:prstGeom>
        </p:spPr>
      </p:pic>
      <p:pic>
        <p:nvPicPr>
          <p:cNvPr id="5" name="Picture 4"/>
          <p:cNvPicPr>
            <a:picLocks noChangeAspect="1"/>
          </p:cNvPicPr>
          <p:nvPr/>
        </p:nvPicPr>
        <p:blipFill>
          <a:blip r:embed="rId3"/>
          <a:stretch>
            <a:fillRect/>
          </a:stretch>
        </p:blipFill>
        <p:spPr>
          <a:xfrm>
            <a:off x="2733821" y="1486232"/>
            <a:ext cx="692834" cy="183706"/>
          </a:xfrm>
          <a:prstGeom prst="rect">
            <a:avLst/>
          </a:prstGeom>
        </p:spPr>
      </p:pic>
      <p:pic>
        <p:nvPicPr>
          <p:cNvPr id="10" name="Picture 9"/>
          <p:cNvPicPr>
            <a:picLocks noChangeAspect="1"/>
          </p:cNvPicPr>
          <p:nvPr/>
        </p:nvPicPr>
        <p:blipFill>
          <a:blip r:embed="rId4"/>
          <a:stretch>
            <a:fillRect/>
          </a:stretch>
        </p:blipFill>
        <p:spPr>
          <a:xfrm>
            <a:off x="1449313" y="1973420"/>
            <a:ext cx="1889419" cy="1707700"/>
          </a:xfrm>
          <a:prstGeom prst="rect">
            <a:avLst/>
          </a:prstGeom>
        </p:spPr>
      </p:pic>
      <p:pic>
        <p:nvPicPr>
          <p:cNvPr id="11" name="Picture 10"/>
          <p:cNvPicPr>
            <a:picLocks noChangeAspect="1"/>
          </p:cNvPicPr>
          <p:nvPr/>
        </p:nvPicPr>
        <p:blipFill>
          <a:blip r:embed="rId5"/>
          <a:stretch>
            <a:fillRect/>
          </a:stretch>
        </p:blipFill>
        <p:spPr>
          <a:xfrm>
            <a:off x="4070252" y="2046863"/>
            <a:ext cx="2807285" cy="1244509"/>
          </a:xfrm>
          <a:prstGeom prst="rect">
            <a:avLst/>
          </a:prstGeom>
        </p:spPr>
      </p:pic>
    </p:spTree>
    <p:extLst>
      <p:ext uri="{BB962C8B-B14F-4D97-AF65-F5344CB8AC3E}">
        <p14:creationId xmlns:p14="http://schemas.microsoft.com/office/powerpoint/2010/main" val="13920920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Numerical Solution IV</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46583" y="456025"/>
            <a:ext cx="8450833" cy="4144109"/>
          </a:xfrm>
        </p:spPr>
        <p:txBody>
          <a:bodyPr/>
          <a:lstStyle/>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Reconnection is one of the most important processes in the magnetosphere and many other settings (corona, heliosphere,..), but impossible in ideal MHD. Reconnection requires the existence of a localized parallel electric field.  Such a field can be caused by resistivity, electron inertia, or a divergence of the electron pressure tensor.</a:t>
            </a:r>
          </a:p>
          <a:p>
            <a:r>
              <a:rPr lang="en-US" altLang="en-US" sz="1200" dirty="0" smtClean="0">
                <a:solidFill>
                  <a:schemeClr val="tx1"/>
                </a:solidFill>
                <a:ea typeface="ＭＳ Ｐゴシック" panose="020B0600070205080204" pitchFamily="34" charset="-128"/>
                <a:cs typeface="Times New Roman" panose="02020603050405020304" pitchFamily="18" charset="0"/>
              </a:rPr>
              <a:t>In MHD codes only resistivity can produce reconnection.  </a:t>
            </a:r>
            <a:r>
              <a:rPr lang="en-US" altLang="en-US" sz="1200" dirty="0" smtClean="0">
                <a:solidFill>
                  <a:srgbClr val="FF0000"/>
                </a:solidFill>
                <a:ea typeface="ＭＳ Ｐゴシック" panose="020B0600070205080204" pitchFamily="34" charset="-128"/>
                <a:cs typeface="Times New Roman" panose="02020603050405020304" pitchFamily="18" charset="0"/>
              </a:rPr>
              <a:t>Since every practical MHD code has numerical resistivity all such codes produce reconnection.</a:t>
            </a:r>
            <a:r>
              <a:rPr lang="en-US" altLang="en-US" sz="1200" dirty="0" smtClean="0">
                <a:solidFill>
                  <a:schemeClr val="tx1"/>
                </a:solidFill>
                <a:ea typeface="ＭＳ Ｐゴシック" panose="020B0600070205080204" pitchFamily="34" charset="-128"/>
                <a:cs typeface="Times New Roman" panose="02020603050405020304" pitchFamily="18" charset="0"/>
              </a:rPr>
              <a:t>  Sometimes extra (anomalous) resistivity terms are added.</a:t>
            </a:r>
          </a:p>
          <a:p>
            <a:r>
              <a:rPr lang="en-US" altLang="en-US" sz="1200" dirty="0" smtClean="0">
                <a:solidFill>
                  <a:schemeClr val="tx1"/>
                </a:solidFill>
                <a:ea typeface="ＭＳ Ｐゴシック" panose="020B0600070205080204" pitchFamily="34" charset="-128"/>
                <a:cs typeface="Times New Roman" panose="02020603050405020304" pitchFamily="18" charset="0"/>
              </a:rPr>
              <a:t>The questions thus are:</a:t>
            </a:r>
          </a:p>
          <a:p>
            <a:pPr lvl="1">
              <a:lnSpc>
                <a:spcPct val="114000"/>
              </a:lnSpc>
            </a:pPr>
            <a:r>
              <a:rPr lang="en-US" altLang="en-US" sz="1000" dirty="0" smtClean="0">
                <a:solidFill>
                  <a:schemeClr val="tx1"/>
                </a:solidFill>
                <a:ea typeface="ＭＳ Ｐゴシック" panose="020B0600070205080204" pitchFamily="34" charset="-128"/>
                <a:cs typeface="Times New Roman" panose="02020603050405020304" pitchFamily="18" charset="0"/>
              </a:rPr>
              <a:t>Does it matter what produces the parallel electric field?  </a:t>
            </a:r>
            <a:r>
              <a:rPr lang="en-US" altLang="en-US" sz="1000" dirty="0" smtClean="0">
                <a:solidFill>
                  <a:schemeClr val="tx1"/>
                </a:solidFill>
                <a:ea typeface="ＭＳ Ｐゴシック" panose="020B0600070205080204" pitchFamily="34" charset="-128"/>
                <a:cs typeface="Times New Roman" panose="02020603050405020304" pitchFamily="18" charset="0"/>
                <a:sym typeface="Wingdings"/>
              </a:rPr>
              <a:t> Not really.  The MHD scales are much larger than the e- scales.  So, it only matters if the parallel field has the correct magnitude and extent.  Theory tells us that the dependence on resistivity (and thus the parallel field) is weak (~log or ~ some small power).  Is it the right location?  In MHD the parallel field is strongest where the currents are the strongest, but that is also where the kinetic effects maximize.  Check.</a:t>
            </a:r>
            <a:endParaRPr lang="en-US" altLang="en-US" sz="1000" dirty="0" smtClean="0">
              <a:solidFill>
                <a:schemeClr val="tx1"/>
              </a:solidFill>
              <a:ea typeface="ＭＳ Ｐゴシック" panose="020B0600070205080204" pitchFamily="34" charset="-128"/>
              <a:cs typeface="Times New Roman" panose="02020603050405020304" pitchFamily="18" charset="0"/>
            </a:endParaRPr>
          </a:p>
          <a:p>
            <a:pPr lvl="1">
              <a:lnSpc>
                <a:spcPct val="114000"/>
              </a:lnSpc>
            </a:pPr>
            <a:r>
              <a:rPr lang="en-US" altLang="en-US" sz="1000" dirty="0" smtClean="0">
                <a:solidFill>
                  <a:schemeClr val="tx1"/>
                </a:solidFill>
                <a:ea typeface="ＭＳ Ｐゴシック" panose="020B0600070205080204" pitchFamily="34" charset="-128"/>
                <a:cs typeface="Times New Roman" panose="02020603050405020304" pitchFamily="18" charset="0"/>
              </a:rPr>
              <a:t>Are the MHD reconnection rates correct?  </a:t>
            </a:r>
            <a:r>
              <a:rPr lang="en-US" altLang="en-US" sz="1000" dirty="0" smtClean="0">
                <a:solidFill>
                  <a:schemeClr val="tx1"/>
                </a:solidFill>
                <a:ea typeface="ＭＳ Ｐゴシック" panose="020B0600070205080204" pitchFamily="34" charset="-128"/>
                <a:cs typeface="Times New Roman" panose="02020603050405020304" pitchFamily="18" charset="0"/>
                <a:sym typeface="Wingdings"/>
              </a:rPr>
              <a:t>  Theory would indicate so.  But in the magnetosphere the global reconnection rate is quite well measured (= CPCP) and global codes are well within the ballpark.  Check</a:t>
            </a:r>
            <a:endParaRPr lang="en-US" altLang="en-US" sz="1000" dirty="0" smtClean="0">
              <a:solidFill>
                <a:schemeClr val="tx1"/>
              </a:solidFill>
              <a:ea typeface="ＭＳ Ｐゴシック" panose="020B0600070205080204" pitchFamily="34" charset="-128"/>
              <a:cs typeface="Times New Roman" panose="02020603050405020304" pitchFamily="18" charset="0"/>
            </a:endParaRPr>
          </a:p>
          <a:p>
            <a:pPr lvl="1">
              <a:lnSpc>
                <a:spcPct val="114000"/>
              </a:lnSpc>
            </a:pPr>
            <a:r>
              <a:rPr lang="en-US" altLang="en-US" sz="1000" dirty="0" smtClean="0">
                <a:solidFill>
                  <a:schemeClr val="tx1"/>
                </a:solidFill>
                <a:ea typeface="ＭＳ Ｐゴシック" panose="020B0600070205080204" pitchFamily="34" charset="-128"/>
                <a:cs typeface="Times New Roman" panose="02020603050405020304" pitchFamily="18" charset="0"/>
              </a:rPr>
              <a:t>Does reconnection in MHD codes occur at the right locations and at the right times?  </a:t>
            </a:r>
            <a:r>
              <a:rPr lang="en-US" altLang="en-US" sz="1000" dirty="0" smtClean="0">
                <a:solidFill>
                  <a:schemeClr val="tx1"/>
                </a:solidFill>
                <a:ea typeface="ＭＳ Ｐゴシック" panose="020B0600070205080204" pitchFamily="34" charset="-128"/>
                <a:cs typeface="Times New Roman" panose="02020603050405020304" pitchFamily="18" charset="0"/>
                <a:sym typeface="Wingdings"/>
              </a:rPr>
              <a:t>  Much harder to assess.  In MHD codes thin current sheets begin to reconnect quickly.  In nature there may be delays (CDAW9 event).  Not clear yet.</a:t>
            </a:r>
            <a:endParaRPr lang="en-US" altLang="en-US" sz="1000" dirty="0">
              <a:solidFill>
                <a:schemeClr val="tx1"/>
              </a:solidFill>
              <a:ea typeface="ＭＳ Ｐゴシック" panose="020B0600070205080204" pitchFamily="34" charset="-128"/>
              <a:cs typeface="Times New Roman" panose="02020603050405020304" pitchFamily="18" charset="0"/>
            </a:endParaRPr>
          </a:p>
          <a:p>
            <a:r>
              <a:rPr lang="en-US" altLang="en-US" sz="1200" dirty="0" smtClean="0">
                <a:solidFill>
                  <a:schemeClr val="tx1"/>
                </a:solidFill>
                <a:ea typeface="ＭＳ Ｐゴシック" panose="020B0600070205080204" pitchFamily="34" charset="-128"/>
                <a:cs typeface="Times New Roman" panose="02020603050405020304" pitchFamily="18" charset="0"/>
                <a:sym typeface="Wingdings"/>
              </a:rPr>
              <a:t>Reconnection seems to be similar to boundary layer physics in viscous flows:  An airplane can’t fly without viscosity, but the value of viscosity matters little.</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11</a:t>
            </a:fld>
            <a:endParaRPr lang="en"/>
          </a:p>
        </p:txBody>
      </p:sp>
    </p:spTree>
    <p:extLst>
      <p:ext uri="{BB962C8B-B14F-4D97-AF65-F5344CB8AC3E}">
        <p14:creationId xmlns:p14="http://schemas.microsoft.com/office/powerpoint/2010/main" val="17268390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Numerical Solution V</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46583" y="456025"/>
            <a:ext cx="8450833" cy="4144109"/>
          </a:xfrm>
        </p:spPr>
        <p:txBody>
          <a:bodyPr/>
          <a:lstStyle/>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The 2001  </a:t>
            </a:r>
            <a:r>
              <a:rPr lang="en-US" altLang="en-US" sz="1200" dirty="0" smtClean="0">
                <a:solidFill>
                  <a:srgbClr val="FF0000"/>
                </a:solidFill>
                <a:latin typeface="+mn-lt"/>
                <a:ea typeface="ＭＳ Ｐゴシック" panose="020B0600070205080204" pitchFamily="34" charset="-128"/>
                <a:cs typeface="Times New Roman" panose="02020603050405020304" pitchFamily="18" charset="0"/>
              </a:rPr>
              <a:t>GEM Reconnection </a:t>
            </a:r>
            <a:r>
              <a:rPr lang="en-US" altLang="en-US" sz="1200" dirty="0">
                <a:solidFill>
                  <a:srgbClr val="FF0000"/>
                </a:solidFill>
                <a:latin typeface="+mn-lt"/>
                <a:ea typeface="ＭＳ Ｐゴシック" panose="020B0600070205080204" pitchFamily="34" charset="-128"/>
                <a:cs typeface="Times New Roman" panose="02020603050405020304" pitchFamily="18" charset="0"/>
              </a:rPr>
              <a:t>C</a:t>
            </a:r>
            <a:r>
              <a:rPr lang="en-US" altLang="en-US" sz="1200" dirty="0" smtClean="0">
                <a:solidFill>
                  <a:srgbClr val="FF0000"/>
                </a:solidFill>
                <a:latin typeface="+mn-lt"/>
                <a:ea typeface="ＭＳ Ｐゴシック" panose="020B0600070205080204" pitchFamily="34" charset="-128"/>
                <a:cs typeface="Times New Roman" panose="02020603050405020304" pitchFamily="18" charset="0"/>
              </a:rPr>
              <a:t>hallenge </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paper (</a:t>
            </a:r>
            <a:r>
              <a:rPr lang="en-US" altLang="en-US" sz="1200" dirty="0" err="1" smtClean="0">
                <a:solidFill>
                  <a:schemeClr val="tx1"/>
                </a:solidFill>
                <a:latin typeface="+mn-lt"/>
                <a:ea typeface="ＭＳ Ｐゴシック" panose="020B0600070205080204" pitchFamily="34" charset="-128"/>
                <a:cs typeface="Times New Roman" panose="02020603050405020304" pitchFamily="18" charset="0"/>
              </a:rPr>
              <a:t>Birn</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 et al., JGR) seems to indicate that MHD simulations cannot produce fast reconnection rates.  The figure in that paper is misleading, because it shows only the result from a MHD simulation with uniform resistivity.</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The A. Otto paper (same issue) showed that non-uniform resistivity produces reconnection rates that are essentially the same as for those models that include the Hall term.</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In global MHD codes resistivity is always (with very few deliberate exceptions) current dependent and thus localized.</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12</a:t>
            </a:fld>
            <a:endParaRPr lang="en"/>
          </a:p>
        </p:txBody>
      </p:sp>
      <p:pic>
        <p:nvPicPr>
          <p:cNvPr id="4" name="Picture 3"/>
          <p:cNvPicPr>
            <a:picLocks noChangeAspect="1"/>
          </p:cNvPicPr>
          <p:nvPr/>
        </p:nvPicPr>
        <p:blipFill>
          <a:blip r:embed="rId2"/>
          <a:stretch>
            <a:fillRect/>
          </a:stretch>
        </p:blipFill>
        <p:spPr>
          <a:xfrm>
            <a:off x="801858" y="2399249"/>
            <a:ext cx="3573193" cy="2100765"/>
          </a:xfrm>
          <a:prstGeom prst="rect">
            <a:avLst/>
          </a:prstGeom>
        </p:spPr>
      </p:pic>
      <p:pic>
        <p:nvPicPr>
          <p:cNvPr id="5" name="Picture 4"/>
          <p:cNvPicPr>
            <a:picLocks noChangeAspect="1"/>
          </p:cNvPicPr>
          <p:nvPr/>
        </p:nvPicPr>
        <p:blipFill>
          <a:blip r:embed="rId3"/>
          <a:stretch>
            <a:fillRect/>
          </a:stretch>
        </p:blipFill>
        <p:spPr>
          <a:xfrm>
            <a:off x="4989819" y="2230436"/>
            <a:ext cx="3062175" cy="1880651"/>
          </a:xfrm>
          <a:prstGeom prst="rect">
            <a:avLst/>
          </a:prstGeom>
        </p:spPr>
      </p:pic>
    </p:spTree>
    <p:extLst>
      <p:ext uri="{BB962C8B-B14F-4D97-AF65-F5344CB8AC3E}">
        <p14:creationId xmlns:p14="http://schemas.microsoft.com/office/powerpoint/2010/main" val="432834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Going Global</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46583" y="456025"/>
            <a:ext cx="8450833" cy="4144109"/>
          </a:xfrm>
        </p:spPr>
        <p:txBody>
          <a:bodyPr/>
          <a:lstStyle/>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There are many versatile 3d MHD codes out there:  ZEUS, ATHENA, FLASH, PLUTO, </a:t>
            </a:r>
            <a:r>
              <a:rPr lang="mr-IN" altLang="en-US" sz="1200" dirty="0" smtClean="0">
                <a:solidFill>
                  <a:schemeClr val="tx1"/>
                </a:solidFill>
                <a:latin typeface="+mn-lt"/>
                <a:ea typeface="ＭＳ Ｐゴシック" panose="020B0600070205080204" pitchFamily="34" charset="-128"/>
                <a:cs typeface="Times New Roman" panose="02020603050405020304" pitchFamily="18" charset="0"/>
              </a:rPr>
              <a:t>…</a:t>
            </a:r>
            <a:endParaRPr lang="en-US" altLang="en-US" sz="12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However, modeling the magnetosphere requires much more, in particular coupling to the ionosphere.  Processes on field lines close to Earth are not well described by MHD (huge Alfven speed, non-</a:t>
            </a:r>
            <a:r>
              <a:rPr lang="en-US" altLang="en-US" sz="1200" dirty="0" err="1" smtClean="0">
                <a:solidFill>
                  <a:schemeClr val="tx1"/>
                </a:solidFill>
                <a:latin typeface="+mn-lt"/>
                <a:ea typeface="ＭＳ Ｐゴシック" panose="020B0600070205080204" pitchFamily="34" charset="-128"/>
                <a:cs typeface="Times New Roman" panose="02020603050405020304" pitchFamily="18" charset="0"/>
              </a:rPr>
              <a:t>Maxwellian</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 f(v), parallel electric fields), so MHD equations are only solved to with 1.5 </a:t>
            </a:r>
            <a:r>
              <a:rPr lang="mr-IN" altLang="en-US" sz="1200" dirty="0" smtClean="0">
                <a:solidFill>
                  <a:schemeClr val="tx1"/>
                </a:solidFill>
                <a:latin typeface="+mn-lt"/>
                <a:ea typeface="ＭＳ Ｐゴシック" panose="020B0600070205080204" pitchFamily="34" charset="-128"/>
                <a:cs typeface="Times New Roman" panose="02020603050405020304" pitchFamily="18" charset="0"/>
              </a:rPr>
              <a:t>–</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 2.5 RE from Earth and quantities are mapped in between.</a:t>
            </a:r>
          </a:p>
          <a:p>
            <a:endParaRPr lang="en-US" altLang="en-US" sz="12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2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2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200" dirty="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ea typeface="ＭＳ Ｐゴシック" panose="020B0600070205080204" pitchFamily="34" charset="-128"/>
                <a:cs typeface="Times New Roman" panose="02020603050405020304" pitchFamily="18" charset="0"/>
                <a:sym typeface="Wingdings"/>
              </a:rPr>
              <a:t>At a minimum, an equation for the ionosphere potential is required:</a:t>
            </a:r>
          </a:p>
          <a:p>
            <a:endParaRPr lang="en-US" altLang="en-US" sz="1200" dirty="0">
              <a:solidFill>
                <a:schemeClr val="tx1"/>
              </a:solidFill>
              <a:ea typeface="ＭＳ Ｐゴシック" panose="020B0600070205080204" pitchFamily="34" charset="-128"/>
              <a:cs typeface="Times New Roman" panose="02020603050405020304" pitchFamily="18" charset="0"/>
              <a:sym typeface="Wingdings"/>
            </a:endParaRPr>
          </a:p>
          <a:p>
            <a:endParaRPr lang="en-US" altLang="en-US" sz="1200" dirty="0" smtClean="0">
              <a:solidFill>
                <a:schemeClr val="tx1"/>
              </a:solidFill>
              <a:ea typeface="ＭＳ Ｐゴシック" panose="020B0600070205080204" pitchFamily="34" charset="-128"/>
              <a:cs typeface="Times New Roman" panose="02020603050405020304" pitchFamily="18" charset="0"/>
              <a:sym typeface="Wingdings"/>
            </a:endParaRPr>
          </a:p>
          <a:p>
            <a:r>
              <a:rPr lang="en-US" altLang="en-US" sz="1200" dirty="0" smtClean="0">
                <a:solidFill>
                  <a:schemeClr val="tx1"/>
                </a:solidFill>
                <a:ea typeface="ＭＳ Ｐゴシック" panose="020B0600070205080204" pitchFamily="34" charset="-128"/>
                <a:cs typeface="Times New Roman" panose="02020603050405020304" pitchFamily="18" charset="0"/>
                <a:sym typeface="Wingdings"/>
              </a:rPr>
              <a:t>The FAC comes from the ionosphere, and the conductance tensor is either an empirical model or a full blown ionosphere </a:t>
            </a:r>
            <a:r>
              <a:rPr lang="mr-IN" altLang="en-US" sz="1200" dirty="0" smtClean="0">
                <a:solidFill>
                  <a:schemeClr val="tx1"/>
                </a:solidFill>
                <a:ea typeface="ＭＳ Ｐゴシック" panose="020B0600070205080204" pitchFamily="34" charset="-128"/>
                <a:cs typeface="Times New Roman" panose="02020603050405020304" pitchFamily="18" charset="0"/>
                <a:sym typeface="Wingdings"/>
              </a:rPr>
              <a:t>–</a:t>
            </a:r>
            <a:r>
              <a:rPr lang="en-US" altLang="en-US" sz="1200" dirty="0" smtClean="0">
                <a:solidFill>
                  <a:schemeClr val="tx1"/>
                </a:solidFill>
                <a:ea typeface="ＭＳ Ｐゴシック" panose="020B0600070205080204" pitchFamily="34" charset="-128"/>
                <a:cs typeface="Times New Roman" panose="02020603050405020304" pitchFamily="18" charset="0"/>
                <a:sym typeface="Wingdings"/>
              </a:rPr>
              <a:t> thermosphere model (in </a:t>
            </a:r>
            <a:r>
              <a:rPr lang="en-US" altLang="en-US" sz="1200" dirty="0" err="1" smtClean="0">
                <a:solidFill>
                  <a:schemeClr val="tx1"/>
                </a:solidFill>
                <a:ea typeface="ＭＳ Ｐゴシック" panose="020B0600070205080204" pitchFamily="34" charset="-128"/>
                <a:cs typeface="Times New Roman" panose="02020603050405020304" pitchFamily="18" charset="0"/>
                <a:sym typeface="Wingdings"/>
              </a:rPr>
              <a:t>OpenGGCM</a:t>
            </a:r>
            <a:r>
              <a:rPr lang="en-US" altLang="en-US" sz="1200" dirty="0" smtClean="0">
                <a:solidFill>
                  <a:schemeClr val="tx1"/>
                </a:solidFill>
                <a:ea typeface="ＭＳ Ｐゴシック" panose="020B0600070205080204" pitchFamily="34" charset="-128"/>
                <a:cs typeface="Times New Roman" panose="02020603050405020304" pitchFamily="18" charset="0"/>
                <a:sym typeface="Wingdings"/>
              </a:rPr>
              <a:t> currently CTIM or WAM-IPE).</a:t>
            </a:r>
          </a:p>
          <a:p>
            <a:r>
              <a:rPr lang="en-US" altLang="en-US" sz="1200" dirty="0" smtClean="0">
                <a:solidFill>
                  <a:schemeClr val="tx1"/>
                </a:solidFill>
                <a:ea typeface="ＭＳ Ｐゴシック" panose="020B0600070205080204" pitchFamily="34" charset="-128"/>
                <a:cs typeface="Times New Roman" panose="02020603050405020304" pitchFamily="18" charset="0"/>
                <a:sym typeface="Wingdings"/>
              </a:rPr>
              <a:t>The latter also requires a sub model for e- precipitation, typically some parameterization based on the Knight relation or similar.</a:t>
            </a:r>
          </a:p>
          <a:p>
            <a:r>
              <a:rPr lang="en-US" altLang="en-US" sz="1200" dirty="0" smtClean="0">
                <a:solidFill>
                  <a:schemeClr val="tx1"/>
                </a:solidFill>
                <a:ea typeface="ＭＳ Ｐゴシック" panose="020B0600070205080204" pitchFamily="34" charset="-128"/>
                <a:cs typeface="Times New Roman" panose="02020603050405020304" pitchFamily="18" charset="0"/>
                <a:sym typeface="Wingdings"/>
              </a:rPr>
              <a:t>Feedback to the magnetosphere is through the electric field, setting a boundary condition for convection.  Some codes also include ion outflow.</a:t>
            </a:r>
          </a:p>
          <a:p>
            <a:endParaRPr lang="en-US" altLang="en-US" sz="1200" dirty="0">
              <a:solidFill>
                <a:schemeClr val="tx1"/>
              </a:solidFill>
              <a:ea typeface="ＭＳ Ｐゴシック" panose="020B0600070205080204" pitchFamily="34" charset="-128"/>
              <a:cs typeface="Times New Roman" panose="02020603050405020304" pitchFamily="18" charset="0"/>
              <a:sym typeface="Wingdings"/>
            </a:endParaRPr>
          </a:p>
          <a:p>
            <a:endParaRPr lang="en-US" altLang="en-US" sz="1200" dirty="0" smtClean="0">
              <a:solidFill>
                <a:schemeClr val="tx1"/>
              </a:solidFill>
              <a:ea typeface="ＭＳ Ｐゴシック" panose="020B0600070205080204" pitchFamily="34" charset="-128"/>
              <a:cs typeface="Times New Roman" panose="02020603050405020304" pitchFamily="18" charset="0"/>
              <a:sym typeface="Wingdings"/>
            </a:endParaRP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13</a:t>
            </a:fld>
            <a:endParaRPr lang="en"/>
          </a:p>
        </p:txBody>
      </p:sp>
      <p:pic>
        <p:nvPicPr>
          <p:cNvPr id="5" name="Picture 4"/>
          <p:cNvPicPr>
            <a:picLocks noChangeAspect="1"/>
          </p:cNvPicPr>
          <p:nvPr/>
        </p:nvPicPr>
        <p:blipFill>
          <a:blip r:embed="rId2"/>
          <a:stretch>
            <a:fillRect/>
          </a:stretch>
        </p:blipFill>
        <p:spPr>
          <a:xfrm>
            <a:off x="2419643" y="2743248"/>
            <a:ext cx="1591425" cy="298060"/>
          </a:xfrm>
          <a:prstGeom prst="rect">
            <a:avLst/>
          </a:prstGeom>
        </p:spPr>
      </p:pic>
      <p:pic>
        <p:nvPicPr>
          <p:cNvPr id="7" name="Picture 6"/>
          <p:cNvPicPr>
            <a:picLocks noChangeAspect="1"/>
          </p:cNvPicPr>
          <p:nvPr/>
        </p:nvPicPr>
        <p:blipFill>
          <a:blip r:embed="rId3"/>
          <a:stretch>
            <a:fillRect/>
          </a:stretch>
        </p:blipFill>
        <p:spPr>
          <a:xfrm>
            <a:off x="6493648" y="1767840"/>
            <a:ext cx="1361008" cy="1124438"/>
          </a:xfrm>
          <a:prstGeom prst="rect">
            <a:avLst/>
          </a:prstGeom>
        </p:spPr>
      </p:pic>
    </p:spTree>
    <p:extLst>
      <p:ext uri="{BB962C8B-B14F-4D97-AF65-F5344CB8AC3E}">
        <p14:creationId xmlns:p14="http://schemas.microsoft.com/office/powerpoint/2010/main" val="18979110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Putting it all together</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11700" y="708073"/>
            <a:ext cx="4051915" cy="3685736"/>
          </a:xfrm>
        </p:spPr>
        <p:txBody>
          <a:bodyPr/>
          <a:lstStyle/>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Speaking for </a:t>
            </a:r>
            <a:r>
              <a:rPr lang="en-US" altLang="en-US" sz="1200" dirty="0" err="1" smtClean="0">
                <a:solidFill>
                  <a:schemeClr val="tx1"/>
                </a:solidFill>
                <a:latin typeface="+mn-lt"/>
                <a:ea typeface="ＭＳ Ｐゴシック" panose="020B0600070205080204" pitchFamily="34" charset="-128"/>
                <a:cs typeface="Times New Roman" panose="02020603050405020304" pitchFamily="18" charset="0"/>
              </a:rPr>
              <a:t>OpenGGCM</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 now.</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I’m skipping the discussion of the inner magnetosphere here, where the RCM rules (and soon CIMI as well.)  Obviously, the drift physics is not that well handled by MHD.</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It’s all MPI parallelized and runs on 8-32,000 cores with grids that range from 10</a:t>
            </a:r>
            <a:r>
              <a:rPr lang="en-US" altLang="en-US" sz="1200" baseline="30000" dirty="0" smtClean="0">
                <a:solidFill>
                  <a:schemeClr val="tx1"/>
                </a:solidFill>
                <a:latin typeface="+mn-lt"/>
                <a:ea typeface="ＭＳ Ｐゴシック" panose="020B0600070205080204" pitchFamily="34" charset="-128"/>
                <a:cs typeface="Times New Roman" panose="02020603050405020304" pitchFamily="18" charset="0"/>
              </a:rPr>
              <a:t>6</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 to 10</a:t>
            </a:r>
            <a:r>
              <a:rPr lang="en-US" altLang="en-US" sz="1200" baseline="30000" dirty="0" smtClean="0">
                <a:solidFill>
                  <a:schemeClr val="tx1"/>
                </a:solidFill>
                <a:latin typeface="+mn-lt"/>
                <a:ea typeface="ＭＳ Ｐゴシック" panose="020B0600070205080204" pitchFamily="34" charset="-128"/>
                <a:cs typeface="Times New Roman" panose="02020603050405020304" pitchFamily="18" charset="0"/>
              </a:rPr>
              <a:t>9</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 cells.  Runs with 10</a:t>
            </a:r>
            <a:r>
              <a:rPr lang="en-US" altLang="en-US" sz="1200" baseline="30000" dirty="0" smtClean="0">
                <a:solidFill>
                  <a:schemeClr val="tx1"/>
                </a:solidFill>
                <a:latin typeface="+mn-lt"/>
                <a:ea typeface="ＭＳ Ｐゴシック" panose="020B0600070205080204" pitchFamily="34" charset="-128"/>
                <a:cs typeface="Times New Roman" panose="02020603050405020304" pitchFamily="18" charset="0"/>
              </a:rPr>
              <a:t>7</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 cells and ~500 cores are faster than real time.  Stretched Cartesian allows for resolutions down to 50 km.</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V5.0 is available at CCMC for runs on demand.</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Presently adding CIMI as an option instead of RCM (adding pitch angles), and replacing CTIM with WAM-IPE (better low-latitude ionosphere, </a:t>
            </a:r>
            <a:r>
              <a:rPr lang="en-US" altLang="en-US" sz="1200" dirty="0" err="1" smtClean="0">
                <a:solidFill>
                  <a:schemeClr val="tx1"/>
                </a:solidFill>
                <a:latin typeface="+mn-lt"/>
                <a:ea typeface="ＭＳ Ｐゴシック" panose="020B0600070205080204" pitchFamily="34" charset="-128"/>
                <a:cs typeface="Times New Roman" panose="02020603050405020304" pitchFamily="18" charset="0"/>
              </a:rPr>
              <a:t>plasmasphere</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 and all the way to the ground.)</a:t>
            </a:r>
          </a:p>
          <a:p>
            <a:endParaRPr lang="en-US" altLang="en-US" sz="1200" dirty="0" smtClean="0">
              <a:solidFill>
                <a:schemeClr val="tx1"/>
              </a:solidFill>
              <a:latin typeface="+mn-lt"/>
              <a:ea typeface="ＭＳ Ｐゴシック" panose="020B0600070205080204" pitchFamily="34" charset="-128"/>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14</a:t>
            </a:fld>
            <a:endParaRPr lang="en"/>
          </a:p>
        </p:txBody>
      </p:sp>
      <p:pic>
        <p:nvPicPr>
          <p:cNvPr id="4" name="Picture 3"/>
          <p:cNvPicPr>
            <a:picLocks noChangeAspect="1"/>
          </p:cNvPicPr>
          <p:nvPr/>
        </p:nvPicPr>
        <p:blipFill>
          <a:blip r:embed="rId2"/>
          <a:stretch>
            <a:fillRect/>
          </a:stretch>
        </p:blipFill>
        <p:spPr>
          <a:xfrm>
            <a:off x="4693919" y="834682"/>
            <a:ext cx="4260629" cy="3492891"/>
          </a:xfrm>
          <a:prstGeom prst="rect">
            <a:avLst/>
          </a:prstGeom>
        </p:spPr>
      </p:pic>
    </p:spTree>
    <p:extLst>
      <p:ext uri="{BB962C8B-B14F-4D97-AF65-F5344CB8AC3E}">
        <p14:creationId xmlns:p14="http://schemas.microsoft.com/office/powerpoint/2010/main" val="13234919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Global I: Ionosphere feedback</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11700" y="708073"/>
            <a:ext cx="4051915" cy="3685736"/>
          </a:xfrm>
        </p:spPr>
        <p:txBody>
          <a:bodyPr/>
          <a:lstStyle/>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Very old simulation.</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Increasing ionosphere conductance.</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Top: Self-consistent ionosphere conductance.</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Bottom: Artificially high conductance (50 S).</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High conductance ‘chokes’ convection and reconnected flux from the tail takes longer to </a:t>
            </a:r>
            <a:r>
              <a:rPr lang="en-US" altLang="en-US" sz="1200" dirty="0" err="1" smtClean="0">
                <a:solidFill>
                  <a:schemeClr val="tx1"/>
                </a:solidFill>
                <a:latin typeface="+mn-lt"/>
                <a:ea typeface="ＭＳ Ｐゴシック" panose="020B0600070205080204" pitchFamily="34" charset="-128"/>
                <a:cs typeface="Times New Roman" panose="02020603050405020304" pitchFamily="18" charset="0"/>
              </a:rPr>
              <a:t>convect</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 back to the dayside.</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In the limit of infinite conductance convection would be completely suppressed.</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In the opposite limit (Mercury) convection proceeds freely.</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The Earth is somewhere in between.</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sym typeface="Wingdings"/>
              </a:rPr>
              <a:t> ionosphere feedback is critical.</a:t>
            </a:r>
            <a:endParaRPr lang="en-US" altLang="en-US" sz="1200" dirty="0" smtClean="0">
              <a:solidFill>
                <a:schemeClr val="tx1"/>
              </a:solidFill>
              <a:latin typeface="+mn-lt"/>
              <a:ea typeface="ＭＳ Ｐゴシック" panose="020B0600070205080204" pitchFamily="34" charset="-128"/>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15</a:t>
            </a:fld>
            <a:endParaRPr lang="en"/>
          </a:p>
        </p:txBody>
      </p:sp>
      <p:pic>
        <p:nvPicPr>
          <p:cNvPr id="7" name="Picture 6"/>
          <p:cNvPicPr>
            <a:picLocks noChangeAspect="1"/>
          </p:cNvPicPr>
          <p:nvPr/>
        </p:nvPicPr>
        <p:blipFill>
          <a:blip r:embed="rId2"/>
          <a:stretch>
            <a:fillRect/>
          </a:stretch>
        </p:blipFill>
        <p:spPr>
          <a:xfrm>
            <a:off x="5035251" y="1107869"/>
            <a:ext cx="3485740" cy="1216145"/>
          </a:xfrm>
          <a:prstGeom prst="rect">
            <a:avLst/>
          </a:prstGeom>
        </p:spPr>
      </p:pic>
      <p:pic>
        <p:nvPicPr>
          <p:cNvPr id="8" name="Picture 7"/>
          <p:cNvPicPr>
            <a:picLocks noChangeAspect="1"/>
          </p:cNvPicPr>
          <p:nvPr/>
        </p:nvPicPr>
        <p:blipFill>
          <a:blip r:embed="rId3"/>
          <a:stretch>
            <a:fillRect/>
          </a:stretch>
        </p:blipFill>
        <p:spPr>
          <a:xfrm>
            <a:off x="5035251" y="2696307"/>
            <a:ext cx="3485740" cy="1220212"/>
          </a:xfrm>
          <a:prstGeom prst="rect">
            <a:avLst/>
          </a:prstGeom>
        </p:spPr>
      </p:pic>
      <p:sp>
        <p:nvSpPr>
          <p:cNvPr id="10" name="Rectangle 9"/>
          <p:cNvSpPr/>
          <p:nvPr/>
        </p:nvSpPr>
        <p:spPr>
          <a:xfrm>
            <a:off x="5331655" y="3989168"/>
            <a:ext cx="3415152" cy="461665"/>
          </a:xfrm>
          <a:prstGeom prst="rect">
            <a:avLst/>
          </a:prstGeom>
        </p:spPr>
        <p:txBody>
          <a:bodyPr wrap="square">
            <a:spAutoFit/>
          </a:bodyPr>
          <a:lstStyle/>
          <a:p>
            <a:r>
              <a:rPr lang="en-US" sz="800" dirty="0" smtClean="0"/>
              <a:t>Raeder et al., in: </a:t>
            </a:r>
            <a:r>
              <a:rPr lang="en-US" sz="800" i="1" dirty="0"/>
              <a:t>The Physics of Space Plasmas</a:t>
            </a:r>
            <a:r>
              <a:rPr lang="en-US" sz="800" dirty="0"/>
              <a:t>, editor(s): T. Chang, and J.R. </a:t>
            </a:r>
            <a:r>
              <a:rPr lang="en-US" sz="800" dirty="0" err="1"/>
              <a:t>Jasperse</a:t>
            </a:r>
            <a:r>
              <a:rPr lang="en-US" sz="800" dirty="0"/>
              <a:t>, 14, 403, Publisher: MIT Center for Theoretical Geo/Cosmo Plasma Physics</a:t>
            </a:r>
          </a:p>
        </p:txBody>
      </p:sp>
    </p:spTree>
    <p:extLst>
      <p:ext uri="{BB962C8B-B14F-4D97-AF65-F5344CB8AC3E}">
        <p14:creationId xmlns:p14="http://schemas.microsoft.com/office/powerpoint/2010/main" val="14630006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Global II: Ionosphere feedback</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11700" y="708073"/>
            <a:ext cx="4051915" cy="3685736"/>
          </a:xfrm>
        </p:spPr>
        <p:txBody>
          <a:bodyPr/>
          <a:lstStyle/>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More subtle ionosphere feedback.</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Changing parameters that affect the electron precipitation.  Higher alpha </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sym typeface="Wingdings"/>
              </a:rPr>
              <a:t> larger conductance.</a:t>
            </a:r>
            <a:endParaRPr lang="en-US" altLang="en-US" sz="12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Top: Magnetopause </a:t>
            </a:r>
            <a:r>
              <a:rPr lang="en-US" altLang="en-US" sz="1200" dirty="0" err="1" smtClean="0">
                <a:solidFill>
                  <a:schemeClr val="tx1"/>
                </a:solidFill>
                <a:latin typeface="+mn-lt"/>
                <a:ea typeface="ＭＳ Ｐゴシック" panose="020B0600070205080204" pitchFamily="34" charset="-128"/>
                <a:cs typeface="Times New Roman" panose="02020603050405020304" pitchFamily="18" charset="0"/>
              </a:rPr>
              <a:t>stabdoff</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 distance decreases as conductance increases.</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Bottom: Reconnection rate decreases as conductance increases.</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Lower conductance produces more </a:t>
            </a:r>
            <a:r>
              <a:rPr lang="en-US" altLang="en-US" sz="1200" dirty="0" err="1" smtClean="0">
                <a:solidFill>
                  <a:schemeClr val="tx1"/>
                </a:solidFill>
                <a:latin typeface="+mn-lt"/>
                <a:ea typeface="ＭＳ Ｐゴシック" panose="020B0600070205080204" pitchFamily="34" charset="-128"/>
                <a:cs typeface="Times New Roman" panose="02020603050405020304" pitchFamily="18" charset="0"/>
              </a:rPr>
              <a:t>substorm</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-like spikes in the reconnection rate.  </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sym typeface="Wingdings"/>
              </a:rPr>
              <a:t> High conductance may suppress </a:t>
            </a:r>
            <a:r>
              <a:rPr lang="en-US" altLang="en-US" sz="1200" dirty="0" err="1" smtClean="0">
                <a:solidFill>
                  <a:schemeClr val="tx1"/>
                </a:solidFill>
                <a:latin typeface="+mn-lt"/>
                <a:ea typeface="ＭＳ Ｐゴシック" panose="020B0600070205080204" pitchFamily="34" charset="-128"/>
                <a:cs typeface="Times New Roman" panose="02020603050405020304" pitchFamily="18" charset="0"/>
                <a:sym typeface="Wingdings"/>
              </a:rPr>
              <a:t>substorms</a:t>
            </a:r>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sym typeface="Wingdings"/>
              </a:rPr>
              <a:t>.</a:t>
            </a:r>
            <a:endParaRPr lang="en-US" altLang="en-US" sz="12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sym typeface="Wingdings"/>
              </a:rPr>
              <a:t> again, ionosphere feedback is critical.</a:t>
            </a:r>
            <a:endParaRPr lang="en-US" altLang="en-US" sz="1200" dirty="0" smtClean="0">
              <a:solidFill>
                <a:schemeClr val="tx1"/>
              </a:solidFill>
              <a:latin typeface="+mn-lt"/>
              <a:ea typeface="ＭＳ Ｐゴシック" panose="020B0600070205080204" pitchFamily="34" charset="-128"/>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16</a:t>
            </a:fld>
            <a:endParaRPr lang="en"/>
          </a:p>
        </p:txBody>
      </p:sp>
      <p:pic>
        <p:nvPicPr>
          <p:cNvPr id="4" name="Picture 3"/>
          <p:cNvPicPr>
            <a:picLocks noChangeAspect="1"/>
          </p:cNvPicPr>
          <p:nvPr/>
        </p:nvPicPr>
        <p:blipFill>
          <a:blip r:embed="rId2"/>
          <a:stretch>
            <a:fillRect/>
          </a:stretch>
        </p:blipFill>
        <p:spPr>
          <a:xfrm>
            <a:off x="5139397" y="675018"/>
            <a:ext cx="3333060" cy="2016389"/>
          </a:xfrm>
          <a:prstGeom prst="rect">
            <a:avLst/>
          </a:prstGeom>
        </p:spPr>
      </p:pic>
      <p:pic>
        <p:nvPicPr>
          <p:cNvPr id="5" name="Picture 4"/>
          <p:cNvPicPr>
            <a:picLocks noChangeAspect="1"/>
          </p:cNvPicPr>
          <p:nvPr/>
        </p:nvPicPr>
        <p:blipFill>
          <a:blip r:embed="rId3"/>
          <a:stretch>
            <a:fillRect/>
          </a:stretch>
        </p:blipFill>
        <p:spPr>
          <a:xfrm>
            <a:off x="5205293" y="2421765"/>
            <a:ext cx="3267164" cy="2119532"/>
          </a:xfrm>
          <a:prstGeom prst="rect">
            <a:avLst/>
          </a:prstGeom>
        </p:spPr>
      </p:pic>
      <p:sp>
        <p:nvSpPr>
          <p:cNvPr id="9" name="TextBox 8"/>
          <p:cNvSpPr txBox="1"/>
          <p:nvPr/>
        </p:nvSpPr>
        <p:spPr>
          <a:xfrm>
            <a:off x="3244947" y="4132199"/>
            <a:ext cx="1733167" cy="261610"/>
          </a:xfrm>
          <a:prstGeom prst="rect">
            <a:avLst/>
          </a:prstGeom>
          <a:noFill/>
        </p:spPr>
        <p:txBody>
          <a:bodyPr wrap="none" rtlCol="0">
            <a:spAutoFit/>
          </a:bodyPr>
          <a:lstStyle/>
          <a:p>
            <a:r>
              <a:rPr lang="en-US" sz="1100" dirty="0" smtClean="0"/>
              <a:t>Jensen et al., JGR, 2017</a:t>
            </a:r>
            <a:endParaRPr lang="en-US" sz="1100" dirty="0"/>
          </a:p>
        </p:txBody>
      </p:sp>
    </p:spTree>
    <p:extLst>
      <p:ext uri="{BB962C8B-B14F-4D97-AF65-F5344CB8AC3E}">
        <p14:creationId xmlns:p14="http://schemas.microsoft.com/office/powerpoint/2010/main" val="591152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Global III: Injections</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11700" y="708073"/>
            <a:ext cx="4051915" cy="3685736"/>
          </a:xfrm>
        </p:spPr>
        <p:txBody>
          <a:bodyPr/>
          <a:lstStyle/>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How do BBFs/Bubbles inject plasma into the inner magnetosphere?</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Requires fully coupled model with RCM.</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Snake plot shows at R=10 RE as a function of time:  speed maxima (color coded) and minima of flux tube entropy.</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Shows that BBFs are, for the most part, low entropy bubbles.</a:t>
            </a:r>
          </a:p>
          <a:p>
            <a:r>
              <a:rPr lang="en-US" altLang="en-US" sz="1200" dirty="0" smtClean="0">
                <a:solidFill>
                  <a:schemeClr val="tx1"/>
                </a:solidFill>
                <a:latin typeface="+mn-lt"/>
                <a:ea typeface="ＭＳ Ｐゴシック" panose="020B0600070205080204" pitchFamily="34" charset="-128"/>
                <a:cs typeface="Times New Roman" panose="02020603050405020304" pitchFamily="18" charset="0"/>
              </a:rPr>
              <a:t>Bubbles move from local midnight towards the flanks.</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17</a:t>
            </a:fld>
            <a:endParaRPr lang="en"/>
          </a:p>
        </p:txBody>
      </p:sp>
      <p:sp>
        <p:nvSpPr>
          <p:cNvPr id="9" name="TextBox 8"/>
          <p:cNvSpPr txBox="1"/>
          <p:nvPr/>
        </p:nvSpPr>
        <p:spPr>
          <a:xfrm>
            <a:off x="6038132" y="4064905"/>
            <a:ext cx="1747594" cy="261610"/>
          </a:xfrm>
          <a:prstGeom prst="rect">
            <a:avLst/>
          </a:prstGeom>
          <a:noFill/>
        </p:spPr>
        <p:txBody>
          <a:bodyPr wrap="none" rtlCol="0">
            <a:spAutoFit/>
          </a:bodyPr>
          <a:lstStyle/>
          <a:p>
            <a:r>
              <a:rPr lang="en-US" sz="1100" smtClean="0"/>
              <a:t>Cramer </a:t>
            </a:r>
            <a:r>
              <a:rPr lang="en-US" sz="1100" dirty="0" smtClean="0"/>
              <a:t>et al., JGR, 2017</a:t>
            </a:r>
            <a:endParaRPr lang="en-US" sz="1100" dirty="0"/>
          </a:p>
        </p:txBody>
      </p:sp>
      <p:pic>
        <p:nvPicPr>
          <p:cNvPr id="7" name="Picture 6"/>
          <p:cNvPicPr>
            <a:picLocks noChangeAspect="1"/>
          </p:cNvPicPr>
          <p:nvPr/>
        </p:nvPicPr>
        <p:blipFill>
          <a:blip r:embed="rId2"/>
          <a:stretch>
            <a:fillRect/>
          </a:stretch>
        </p:blipFill>
        <p:spPr>
          <a:xfrm>
            <a:off x="4715595" y="823354"/>
            <a:ext cx="4392668" cy="3063836"/>
          </a:xfrm>
          <a:prstGeom prst="rect">
            <a:avLst/>
          </a:prstGeom>
        </p:spPr>
      </p:pic>
    </p:spTree>
    <p:extLst>
      <p:ext uri="{BB962C8B-B14F-4D97-AF65-F5344CB8AC3E}">
        <p14:creationId xmlns:p14="http://schemas.microsoft.com/office/powerpoint/2010/main" val="5633133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Global IV: Injections</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268157" y="543084"/>
            <a:ext cx="4885734" cy="1392594"/>
          </a:xfrm>
        </p:spPr>
        <p:txBody>
          <a:bodyPr/>
          <a:lstStyle/>
          <a:p>
            <a:pPr marL="114300" indent="0">
              <a:buNone/>
            </a:pPr>
            <a:endParaRPr lang="en-US" altLang="en-US" sz="11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80% of plasma transport is due to bubbles.  Closer to Earth the fraction decreases.</a:t>
            </a:r>
          </a:p>
          <a:p>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The breaking point where bubbles become less important is farther away for quiet time.</a:t>
            </a:r>
          </a:p>
          <a:p>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The injection velocity continually decreases closer to Earth.</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18</a:t>
            </a:fld>
            <a:endParaRPr lang="en"/>
          </a:p>
        </p:txBody>
      </p:sp>
      <p:sp>
        <p:nvSpPr>
          <p:cNvPr id="9" name="TextBox 8"/>
          <p:cNvSpPr txBox="1"/>
          <p:nvPr/>
        </p:nvSpPr>
        <p:spPr>
          <a:xfrm>
            <a:off x="6038132" y="4064905"/>
            <a:ext cx="1747594" cy="261610"/>
          </a:xfrm>
          <a:prstGeom prst="rect">
            <a:avLst/>
          </a:prstGeom>
          <a:noFill/>
        </p:spPr>
        <p:txBody>
          <a:bodyPr wrap="none" rtlCol="0">
            <a:spAutoFit/>
          </a:bodyPr>
          <a:lstStyle/>
          <a:p>
            <a:r>
              <a:rPr lang="en-US" sz="1100" smtClean="0"/>
              <a:t>Cramer </a:t>
            </a:r>
            <a:r>
              <a:rPr lang="en-US" sz="1100" dirty="0" smtClean="0"/>
              <a:t>et al., JGR, 2017</a:t>
            </a:r>
            <a:endParaRPr lang="en-US" sz="1100" dirty="0"/>
          </a:p>
        </p:txBody>
      </p:sp>
      <p:pic>
        <p:nvPicPr>
          <p:cNvPr id="4" name="Picture 3"/>
          <p:cNvPicPr>
            <a:picLocks noChangeAspect="1"/>
          </p:cNvPicPr>
          <p:nvPr/>
        </p:nvPicPr>
        <p:blipFill>
          <a:blip r:embed="rId2"/>
          <a:stretch>
            <a:fillRect/>
          </a:stretch>
        </p:blipFill>
        <p:spPr>
          <a:xfrm>
            <a:off x="4954115" y="953661"/>
            <a:ext cx="4105380" cy="2847604"/>
          </a:xfrm>
          <a:prstGeom prst="rect">
            <a:avLst/>
          </a:prstGeom>
        </p:spPr>
      </p:pic>
      <p:pic>
        <p:nvPicPr>
          <p:cNvPr id="5" name="Picture 4"/>
          <p:cNvPicPr>
            <a:picLocks noChangeAspect="1"/>
          </p:cNvPicPr>
          <p:nvPr/>
        </p:nvPicPr>
        <p:blipFill>
          <a:blip r:embed="rId3"/>
          <a:stretch>
            <a:fillRect/>
          </a:stretch>
        </p:blipFill>
        <p:spPr>
          <a:xfrm>
            <a:off x="486889" y="1869184"/>
            <a:ext cx="3720128" cy="2679065"/>
          </a:xfrm>
          <a:prstGeom prst="rect">
            <a:avLst/>
          </a:prstGeom>
        </p:spPr>
      </p:pic>
    </p:spTree>
    <p:extLst>
      <p:ext uri="{BB962C8B-B14F-4D97-AF65-F5344CB8AC3E}">
        <p14:creationId xmlns:p14="http://schemas.microsoft.com/office/powerpoint/2010/main" val="16780708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Global V:  BBFs and PBI/streamers</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247242" y="538435"/>
            <a:ext cx="5238035" cy="2107587"/>
          </a:xfrm>
        </p:spPr>
        <p:txBody>
          <a:bodyPr/>
          <a:lstStyle/>
          <a:p>
            <a:pPr marL="114300" indent="0">
              <a:buNone/>
            </a:pPr>
            <a:endParaRPr lang="en-US" altLang="en-US" sz="11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There has been some evidence that BBFs are the source of Poleward Boundary Intensifications (PBIs) and/or </a:t>
            </a:r>
            <a:r>
              <a:rPr lang="en-US" altLang="en-US" sz="1100" dirty="0" err="1" smtClean="0">
                <a:solidFill>
                  <a:schemeClr val="tx1"/>
                </a:solidFill>
                <a:latin typeface="+mn-lt"/>
                <a:ea typeface="ＭＳ Ｐゴシック" panose="020B0600070205080204" pitchFamily="34" charset="-128"/>
                <a:cs typeface="Times New Roman" panose="02020603050405020304" pitchFamily="18" charset="0"/>
              </a:rPr>
              <a:t>auroral</a:t>
            </a:r>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 streamers.</a:t>
            </a:r>
          </a:p>
          <a:p>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Here, we use </a:t>
            </a:r>
            <a:r>
              <a:rPr lang="en-US" altLang="en-US" sz="1100" dirty="0" err="1" smtClean="0">
                <a:solidFill>
                  <a:schemeClr val="tx1"/>
                </a:solidFill>
                <a:latin typeface="+mn-lt"/>
                <a:ea typeface="ＭＳ Ｐゴシック" panose="020B0600070205080204" pitchFamily="34" charset="-128"/>
                <a:cs typeface="Times New Roman" panose="02020603050405020304" pitchFamily="18" charset="0"/>
              </a:rPr>
              <a:t>OpenGGCM</a:t>
            </a:r>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 to map BBFs into the ionosphere and show that the resulting features resemble PBIs/streamers.</a:t>
            </a:r>
          </a:p>
          <a:p>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Because field lines converge quickly from the tail to the ionosphere, the ionosphere quantities such as FAC don’t resolve streamers, but we can show them by simple mapping.</a:t>
            </a:r>
          </a:p>
          <a:p>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Synthetic </a:t>
            </a:r>
            <a:r>
              <a:rPr lang="en-US" altLang="en-US" sz="1100" dirty="0" err="1" smtClean="0">
                <a:solidFill>
                  <a:schemeClr val="tx1"/>
                </a:solidFill>
                <a:latin typeface="+mn-lt"/>
                <a:ea typeface="ＭＳ Ｐゴシック" panose="020B0600070205080204" pitchFamily="34" charset="-128"/>
                <a:cs typeface="Times New Roman" panose="02020603050405020304" pitchFamily="18" charset="0"/>
              </a:rPr>
              <a:t>keograms</a:t>
            </a:r>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 show </a:t>
            </a:r>
            <a:r>
              <a:rPr lang="en-US" altLang="en-US" sz="1100" dirty="0" err="1" smtClean="0">
                <a:solidFill>
                  <a:schemeClr val="tx1"/>
                </a:solidFill>
                <a:latin typeface="+mn-lt"/>
                <a:ea typeface="ＭＳ Ｐゴシック" panose="020B0600070205080204" pitchFamily="34" charset="-128"/>
                <a:cs typeface="Times New Roman" panose="02020603050405020304" pitchFamily="18" charset="0"/>
              </a:rPr>
              <a:t>poloar</a:t>
            </a:r>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 cap expansion and  </a:t>
            </a:r>
            <a:r>
              <a:rPr lang="en-US" altLang="en-US" sz="1100" dirty="0" err="1" smtClean="0">
                <a:solidFill>
                  <a:schemeClr val="tx1"/>
                </a:solidFill>
                <a:latin typeface="+mn-lt"/>
                <a:ea typeface="ＭＳ Ｐゴシック" panose="020B0600070205080204" pitchFamily="34" charset="-128"/>
                <a:cs typeface="Times New Roman" panose="02020603050405020304" pitchFamily="18" charset="0"/>
              </a:rPr>
              <a:t>substorm</a:t>
            </a:r>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 onset.</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19</a:t>
            </a:fld>
            <a:endParaRPr lang="en"/>
          </a:p>
        </p:txBody>
      </p:sp>
      <p:sp>
        <p:nvSpPr>
          <p:cNvPr id="9" name="TextBox 8"/>
          <p:cNvSpPr txBox="1"/>
          <p:nvPr/>
        </p:nvSpPr>
        <p:spPr>
          <a:xfrm>
            <a:off x="6038132" y="4064905"/>
            <a:ext cx="1747594" cy="261610"/>
          </a:xfrm>
          <a:prstGeom prst="rect">
            <a:avLst/>
          </a:prstGeom>
          <a:noFill/>
        </p:spPr>
        <p:txBody>
          <a:bodyPr wrap="none" rtlCol="0">
            <a:spAutoFit/>
          </a:bodyPr>
          <a:lstStyle/>
          <a:p>
            <a:r>
              <a:rPr lang="en-US" sz="1100" smtClean="0"/>
              <a:t>Cramer </a:t>
            </a:r>
            <a:r>
              <a:rPr lang="en-US" sz="1100" dirty="0" smtClean="0"/>
              <a:t>et al., JGR, 2017</a:t>
            </a:r>
            <a:endParaRPr lang="en-US" sz="1100" dirty="0"/>
          </a:p>
        </p:txBody>
      </p:sp>
      <p:pic>
        <p:nvPicPr>
          <p:cNvPr id="7" name="Picture 6"/>
          <p:cNvPicPr>
            <a:picLocks noChangeAspect="1"/>
          </p:cNvPicPr>
          <p:nvPr/>
        </p:nvPicPr>
        <p:blipFill>
          <a:blip r:embed="rId2"/>
          <a:stretch>
            <a:fillRect/>
          </a:stretch>
        </p:blipFill>
        <p:spPr>
          <a:xfrm>
            <a:off x="5420819" y="603104"/>
            <a:ext cx="3303586" cy="4013924"/>
          </a:xfrm>
          <a:prstGeom prst="rect">
            <a:avLst/>
          </a:prstGeom>
        </p:spPr>
      </p:pic>
      <p:pic>
        <p:nvPicPr>
          <p:cNvPr id="8" name="Picture 7"/>
          <p:cNvPicPr>
            <a:picLocks noChangeAspect="1"/>
          </p:cNvPicPr>
          <p:nvPr/>
        </p:nvPicPr>
        <p:blipFill>
          <a:blip r:embed="rId3"/>
          <a:stretch>
            <a:fillRect/>
          </a:stretch>
        </p:blipFill>
        <p:spPr>
          <a:xfrm>
            <a:off x="609599" y="2476891"/>
            <a:ext cx="4294909" cy="2092693"/>
          </a:xfrm>
          <a:prstGeom prst="rect">
            <a:avLst/>
          </a:prstGeom>
        </p:spPr>
      </p:pic>
    </p:spTree>
    <p:extLst>
      <p:ext uri="{BB962C8B-B14F-4D97-AF65-F5344CB8AC3E}">
        <p14:creationId xmlns:p14="http://schemas.microsoft.com/office/powerpoint/2010/main" val="894628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 xmlns:a16="http://schemas.microsoft.com/office/drawing/2014/main" id="{F15EB99D-513F-4846-8D8D-AA1007881D5C}"/>
              </a:ext>
            </a:extLst>
          </p:cNvPr>
          <p:cNvSpPr>
            <a:spLocks noGrp="1"/>
          </p:cNvSpPr>
          <p:nvPr>
            <p:ph type="title"/>
          </p:nvPr>
        </p:nvSpPr>
        <p:spPr>
          <a:xfrm>
            <a:off x="1143000" y="358450"/>
            <a:ext cx="6858000" cy="742950"/>
          </a:xfrm>
        </p:spPr>
        <p:txBody>
          <a:bodyPr/>
          <a:lstStyle/>
          <a:p>
            <a:pPr algn="ctr"/>
            <a:r>
              <a:rPr lang="en-US" altLang="en-US" dirty="0" smtClean="0">
                <a:ea typeface="ＭＳ Ｐゴシック" panose="020B0600070205080204" pitchFamily="34" charset="-128"/>
              </a:rPr>
              <a:t>Outline </a:t>
            </a:r>
            <a:endParaRPr lang="en-US" altLang="en-US" sz="1500" dirty="0">
              <a:ea typeface="ＭＳ Ｐゴシック" panose="020B0600070205080204" pitchFamily="34" charset="-128"/>
            </a:endParaRPr>
          </a:p>
        </p:txBody>
      </p:sp>
      <p:sp>
        <p:nvSpPr>
          <p:cNvPr id="21507" name="Content Placeholder 2">
            <a:extLst>
              <a:ext uri="{FF2B5EF4-FFF2-40B4-BE49-F238E27FC236}">
                <a16:creationId xmlns="" xmlns:a16="http://schemas.microsoft.com/office/drawing/2014/main" id="{4C172751-6096-9747-B4CE-8B8FBF56FD93}"/>
              </a:ext>
            </a:extLst>
          </p:cNvPr>
          <p:cNvSpPr>
            <a:spLocks noGrp="1"/>
          </p:cNvSpPr>
          <p:nvPr>
            <p:ph idx="1"/>
          </p:nvPr>
        </p:nvSpPr>
        <p:spPr>
          <a:xfrm>
            <a:off x="304800" y="994814"/>
            <a:ext cx="8534400" cy="3028546"/>
          </a:xfrm>
        </p:spPr>
        <p:txBody>
          <a:bodyPr/>
          <a:lstStyle/>
          <a:p>
            <a:endParaRPr lang="en-US" altLang="en-US" dirty="0">
              <a:latin typeface="+mn-lt"/>
              <a:ea typeface="ＭＳ Ｐゴシック" panose="020B0600070205080204" pitchFamily="34" charset="-128"/>
            </a:endParaRPr>
          </a:p>
          <a:p>
            <a:r>
              <a:rPr lang="en-US" altLang="en-US" dirty="0" smtClean="0">
                <a:solidFill>
                  <a:schemeClr val="tx1"/>
                </a:solidFill>
                <a:latin typeface="+mn-lt"/>
                <a:ea typeface="ＭＳ Ｐゴシック" panose="020B0600070205080204" pitchFamily="34" charset="-128"/>
                <a:cs typeface="Times New Roman" panose="02020603050405020304" pitchFamily="18" charset="0"/>
              </a:rPr>
              <a:t>Magneto-hydro-dynamic equations: what they are, what not, and what the limitations are.</a:t>
            </a:r>
          </a:p>
          <a:p>
            <a:r>
              <a:rPr lang="en-US" altLang="en-US" dirty="0" smtClean="0">
                <a:solidFill>
                  <a:schemeClr val="tx1"/>
                </a:solidFill>
                <a:latin typeface="+mn-lt"/>
                <a:ea typeface="ＭＳ Ｐゴシック" panose="020B0600070205080204" pitchFamily="34" charset="-128"/>
                <a:cs typeface="Times New Roman" panose="02020603050405020304" pitchFamily="18" charset="0"/>
              </a:rPr>
              <a:t>How do we solve them: nothing is perfect.</a:t>
            </a:r>
          </a:p>
          <a:p>
            <a:r>
              <a:rPr lang="en-US" altLang="en-US" dirty="0" smtClean="0">
                <a:solidFill>
                  <a:schemeClr val="tx1"/>
                </a:solidFill>
                <a:latin typeface="+mn-lt"/>
                <a:ea typeface="ＭＳ Ｐゴシック" panose="020B0600070205080204" pitchFamily="34" charset="-128"/>
                <a:cs typeface="Times New Roman" panose="02020603050405020304" pitchFamily="18" charset="0"/>
              </a:rPr>
              <a:t>The most fundamental process: magnetic reconnection.</a:t>
            </a:r>
          </a:p>
          <a:p>
            <a:r>
              <a:rPr lang="en-US" altLang="en-US" dirty="0" smtClean="0">
                <a:solidFill>
                  <a:schemeClr val="tx1"/>
                </a:solidFill>
                <a:latin typeface="+mn-lt"/>
                <a:ea typeface="ＭＳ Ｐゴシック" panose="020B0600070205080204" pitchFamily="34" charset="-128"/>
                <a:cs typeface="Times New Roman" panose="02020603050405020304" pitchFamily="18" charset="0"/>
              </a:rPr>
              <a:t>The global system: boundaries and sub-models. </a:t>
            </a:r>
          </a:p>
          <a:p>
            <a:r>
              <a:rPr lang="en-US" altLang="en-US" dirty="0" smtClean="0">
                <a:solidFill>
                  <a:schemeClr val="tx1"/>
                </a:solidFill>
                <a:latin typeface="+mn-lt"/>
                <a:ea typeface="ＭＳ Ｐゴシック" panose="020B0600070205080204" pitchFamily="34" charset="-128"/>
                <a:cs typeface="Times New Roman" panose="02020603050405020304" pitchFamily="18" charset="0"/>
              </a:rPr>
              <a:t>Why do we do this?</a:t>
            </a:r>
          </a:p>
          <a:p>
            <a:r>
              <a:rPr lang="en-US" altLang="en-US" dirty="0" smtClean="0">
                <a:solidFill>
                  <a:schemeClr val="tx1"/>
                </a:solidFill>
                <a:latin typeface="+mn-lt"/>
                <a:ea typeface="ＭＳ Ｐゴシック" panose="020B0600070205080204" pitchFamily="34" charset="-128"/>
                <a:cs typeface="Times New Roman" panose="02020603050405020304" pitchFamily="18" charset="0"/>
              </a:rPr>
              <a:t>Proof is in the pudding: some examples.</a:t>
            </a:r>
          </a:p>
          <a:p>
            <a:r>
              <a:rPr lang="en-US" altLang="en-US" dirty="0" smtClean="0">
                <a:solidFill>
                  <a:schemeClr val="tx1"/>
                </a:solidFill>
                <a:latin typeface="+mn-lt"/>
                <a:ea typeface="ＭＳ Ｐゴシック" panose="020B0600070205080204" pitchFamily="34" charset="-128"/>
                <a:cs typeface="Times New Roman" panose="02020603050405020304" pitchFamily="18" charset="0"/>
              </a:rPr>
              <a:t>What next?</a:t>
            </a:r>
            <a:endParaRPr lang="en-US" altLang="en-US"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dirty="0">
              <a:latin typeface="+mn-lt"/>
              <a:ea typeface="ＭＳ Ｐゴシック" panose="020B0600070205080204" pitchFamily="34" charset="-128"/>
            </a:endParaRPr>
          </a:p>
        </p:txBody>
      </p:sp>
      <p:sp>
        <p:nvSpPr>
          <p:cNvPr id="21511" name="Slide Number Placeholder 8">
            <a:extLst>
              <a:ext uri="{FF2B5EF4-FFF2-40B4-BE49-F238E27FC236}">
                <a16:creationId xmlns="" xmlns:a16="http://schemas.microsoft.com/office/drawing/2014/main" id="{E050912A-511B-A54B-8E69-EB1C342B0AB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fld id="{25F65702-1E54-0346-92BC-727D8EF8F807}" type="slidenum">
              <a:rPr lang="en-US" altLang="en-US" sz="1400"/>
              <a:pPr/>
              <a:t>2</a:t>
            </a:fld>
            <a:endParaRPr lang="en-US" altLang="en-US" sz="1400" dirty="0"/>
          </a:p>
        </p:txBody>
      </p:sp>
    </p:spTree>
    <p:extLst>
      <p:ext uri="{BB962C8B-B14F-4D97-AF65-F5344CB8AC3E}">
        <p14:creationId xmlns:p14="http://schemas.microsoft.com/office/powerpoint/2010/main" val="6893148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71077" y="176896"/>
            <a:ext cx="8520600" cy="572625"/>
          </a:xfrm>
        </p:spPr>
        <p:txBody>
          <a:bodyPr/>
          <a:lstStyle/>
          <a:p>
            <a:pPr algn="ctr"/>
            <a:r>
              <a:rPr lang="en-US" dirty="0" smtClean="0">
                <a:latin typeface="+mn-lt"/>
                <a:cs typeface="Times New Roman" panose="02020603050405020304" pitchFamily="18" charset="0"/>
              </a:rPr>
              <a:t>Global VI:  BBFs and PBI/streamers</a:t>
            </a:r>
            <a:endParaRPr lang="en-US" dirty="0">
              <a:latin typeface="+mn-lt"/>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20</a:t>
            </a:fld>
            <a:endParaRPr lang="en"/>
          </a:p>
        </p:txBody>
      </p:sp>
      <p:sp>
        <p:nvSpPr>
          <p:cNvPr id="9" name="TextBox 8"/>
          <p:cNvSpPr txBox="1"/>
          <p:nvPr/>
        </p:nvSpPr>
        <p:spPr>
          <a:xfrm>
            <a:off x="311700" y="3831357"/>
            <a:ext cx="2149948" cy="261610"/>
          </a:xfrm>
          <a:prstGeom prst="rect">
            <a:avLst/>
          </a:prstGeom>
          <a:noFill/>
        </p:spPr>
        <p:txBody>
          <a:bodyPr wrap="none" rtlCol="0">
            <a:spAutoFit/>
          </a:bodyPr>
          <a:lstStyle/>
          <a:p>
            <a:r>
              <a:rPr lang="en-US" sz="1100" dirty="0" err="1" smtClean="0"/>
              <a:t>Ferdousi</a:t>
            </a:r>
            <a:r>
              <a:rPr lang="en-US" sz="1100" dirty="0" smtClean="0"/>
              <a:t> et al., JGR, in revision</a:t>
            </a:r>
            <a:endParaRPr lang="en-US" sz="1100" dirty="0"/>
          </a:p>
        </p:txBody>
      </p:sp>
      <p:pic>
        <p:nvPicPr>
          <p:cNvPr id="4" name="zesta_vx_tip_log_full.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732717" y="961661"/>
            <a:ext cx="5739740" cy="3038275"/>
          </a:xfrm>
          <a:prstGeom prst="rect">
            <a:avLst/>
          </a:prstGeom>
        </p:spPr>
      </p:pic>
      <p:sp>
        <p:nvSpPr>
          <p:cNvPr id="10"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114248" y="1165864"/>
            <a:ext cx="2544851" cy="2115683"/>
          </a:xfrm>
        </p:spPr>
        <p:txBody>
          <a:bodyPr/>
          <a:lstStyle/>
          <a:p>
            <a:pPr marL="114300" indent="0">
              <a:buNone/>
            </a:pPr>
            <a:endParaRPr lang="en-US" altLang="en-US" sz="11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This event starts out as quiet, followed by a </a:t>
            </a:r>
            <a:r>
              <a:rPr lang="en-US" altLang="en-US" sz="1100" dirty="0" err="1" smtClean="0">
                <a:solidFill>
                  <a:schemeClr val="tx1"/>
                </a:solidFill>
                <a:latin typeface="+mn-lt"/>
                <a:ea typeface="ＭＳ Ｐゴシック" panose="020B0600070205080204" pitchFamily="34" charset="-128"/>
                <a:cs typeface="Times New Roman" panose="02020603050405020304" pitchFamily="18" charset="0"/>
              </a:rPr>
              <a:t>substorm</a:t>
            </a:r>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 (essentially one big BBF), which does not recover but becomes a SMC.</a:t>
            </a:r>
          </a:p>
          <a:p>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BBFs are present all the time, but increase substantially with the </a:t>
            </a:r>
            <a:r>
              <a:rPr lang="en-US" altLang="en-US" sz="1100" dirty="0" err="1" smtClean="0">
                <a:solidFill>
                  <a:schemeClr val="tx1"/>
                </a:solidFill>
                <a:latin typeface="+mn-lt"/>
                <a:ea typeface="ＭＳ Ｐゴシック" panose="020B0600070205080204" pitchFamily="34" charset="-128"/>
                <a:cs typeface="Times New Roman" panose="02020603050405020304" pitchFamily="18" charset="0"/>
              </a:rPr>
              <a:t>substorm</a:t>
            </a:r>
            <a:r>
              <a:rPr lang="en-US" altLang="en-US" sz="1100" dirty="0" smtClean="0">
                <a:solidFill>
                  <a:schemeClr val="tx1"/>
                </a:solidFill>
                <a:latin typeface="+mn-lt"/>
                <a:ea typeface="ＭＳ Ｐゴシック" panose="020B0600070205080204" pitchFamily="34" charset="-128"/>
                <a:cs typeface="Times New Roman" panose="02020603050405020304" pitchFamily="18" charset="0"/>
              </a:rPr>
              <a:t> and remain at an elevated level during the SMC.</a:t>
            </a:r>
          </a:p>
        </p:txBody>
      </p:sp>
    </p:spTree>
    <p:extLst>
      <p:ext uri="{BB962C8B-B14F-4D97-AF65-F5344CB8AC3E}">
        <p14:creationId xmlns:p14="http://schemas.microsoft.com/office/powerpoint/2010/main" val="3107103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472724"/>
          </a:xfrm>
        </p:spPr>
        <p:txBody>
          <a:bodyPr>
            <a:normAutofit fontScale="90000"/>
          </a:bodyPr>
          <a:lstStyle/>
          <a:p>
            <a:pPr algn="ctr"/>
            <a:r>
              <a:rPr lang="en-US" dirty="0" smtClean="0"/>
              <a:t>What next?</a:t>
            </a:r>
            <a:endParaRPr lang="en-US" dirty="0"/>
          </a:p>
        </p:txBody>
      </p:sp>
      <p:sp>
        <p:nvSpPr>
          <p:cNvPr id="3" name="Content Placeholder 2"/>
          <p:cNvSpPr>
            <a:spLocks noGrp="1"/>
          </p:cNvSpPr>
          <p:nvPr>
            <p:ph idx="1"/>
          </p:nvPr>
        </p:nvSpPr>
        <p:spPr>
          <a:xfrm>
            <a:off x="393405" y="979442"/>
            <a:ext cx="8121945" cy="3150264"/>
          </a:xfrm>
        </p:spPr>
        <p:txBody>
          <a:bodyPr>
            <a:noAutofit/>
          </a:bodyPr>
          <a:lstStyle/>
          <a:p>
            <a:r>
              <a:rPr lang="en-US" sz="1600" dirty="0" smtClean="0">
                <a:latin typeface="+mn-lt"/>
              </a:rPr>
              <a:t>Add CIMI (Mei-Ching </a:t>
            </a:r>
            <a:r>
              <a:rPr lang="en-US" sz="1600" dirty="0" err="1" smtClean="0">
                <a:latin typeface="+mn-lt"/>
              </a:rPr>
              <a:t>Fok’s</a:t>
            </a:r>
            <a:r>
              <a:rPr lang="en-US" sz="1600" dirty="0" smtClean="0">
                <a:latin typeface="+mn-lt"/>
              </a:rPr>
              <a:t> inner magnetosphere model) with pitch angle resolution and radiation belt physics.</a:t>
            </a:r>
          </a:p>
          <a:p>
            <a:r>
              <a:rPr lang="en-US" sz="1600" dirty="0" smtClean="0">
                <a:latin typeface="+mn-lt"/>
              </a:rPr>
              <a:t>Replace CTIM with WAM-IPE (Whole Atmosphere Model </a:t>
            </a:r>
            <a:r>
              <a:rPr lang="mr-IN" sz="1600" dirty="0" smtClean="0">
                <a:latin typeface="+mn-lt"/>
              </a:rPr>
              <a:t>–</a:t>
            </a:r>
            <a:r>
              <a:rPr lang="en-US" sz="1600" dirty="0" smtClean="0">
                <a:latin typeface="+mn-lt"/>
              </a:rPr>
              <a:t> Ionosphere </a:t>
            </a:r>
            <a:r>
              <a:rPr lang="en-US" sz="1600" dirty="0" err="1" smtClean="0">
                <a:latin typeface="+mn-lt"/>
              </a:rPr>
              <a:t>plasmasphere</a:t>
            </a:r>
            <a:r>
              <a:rPr lang="en-US" sz="1600" dirty="0" smtClean="0">
                <a:latin typeface="+mn-lt"/>
              </a:rPr>
              <a:t> Electrodynamics) from NOAA.</a:t>
            </a:r>
          </a:p>
          <a:p>
            <a:r>
              <a:rPr lang="en-US" sz="1600" dirty="0" smtClean="0">
                <a:latin typeface="+mn-lt"/>
              </a:rPr>
              <a:t>Data Assimilation, for example with DART (Data Assimilation Research Testbed) ensemble </a:t>
            </a:r>
            <a:r>
              <a:rPr lang="en-US" sz="1600" dirty="0" err="1" smtClean="0">
                <a:latin typeface="+mn-lt"/>
              </a:rPr>
              <a:t>Kalman</a:t>
            </a:r>
            <a:r>
              <a:rPr lang="en-US" sz="1600" dirty="0" smtClean="0">
                <a:latin typeface="+mn-lt"/>
              </a:rPr>
              <a:t> filter (</a:t>
            </a:r>
            <a:r>
              <a:rPr lang="en-US" sz="1600" dirty="0" err="1" smtClean="0">
                <a:latin typeface="+mn-lt"/>
              </a:rPr>
              <a:t>EnKF</a:t>
            </a:r>
            <a:r>
              <a:rPr lang="en-US" sz="1600" dirty="0" smtClean="0">
                <a:latin typeface="+mn-lt"/>
              </a:rPr>
              <a:t>) to optimize parameters.</a:t>
            </a:r>
          </a:p>
          <a:p>
            <a:r>
              <a:rPr lang="en-US" sz="1600" dirty="0" smtClean="0">
                <a:solidFill>
                  <a:schemeClr val="tx1"/>
                </a:solidFill>
                <a:latin typeface="+mn-lt"/>
                <a:cs typeface="Times New Roman" panose="02020603050405020304" pitchFamily="18" charset="0"/>
              </a:rPr>
              <a:t>Investigate ML techniques to estimate parameters.</a:t>
            </a:r>
          </a:p>
          <a:p>
            <a:r>
              <a:rPr lang="en-US" sz="1600" dirty="0" smtClean="0">
                <a:solidFill>
                  <a:schemeClr val="tx1"/>
                </a:solidFill>
                <a:latin typeface="+mn-lt"/>
                <a:cs typeface="Times New Roman" panose="02020603050405020304" pitchFamily="18" charset="0"/>
              </a:rPr>
              <a:t>We need a magnetosphere constellation mission with 200+ small s/c, </a:t>
            </a:r>
            <a:r>
              <a:rPr lang="en-US" sz="1600" dirty="0" err="1" smtClean="0">
                <a:solidFill>
                  <a:schemeClr val="tx1"/>
                </a:solidFill>
                <a:latin typeface="+mn-lt"/>
                <a:cs typeface="Times New Roman" panose="02020603050405020304" pitchFamily="18" charset="0"/>
              </a:rPr>
              <a:t>Mag+Plasma</a:t>
            </a:r>
            <a:r>
              <a:rPr lang="en-US" sz="1600" dirty="0" smtClean="0">
                <a:solidFill>
                  <a:schemeClr val="tx1"/>
                </a:solidFill>
                <a:latin typeface="+mn-lt"/>
                <a:cs typeface="Times New Roman" panose="02020603050405020304" pitchFamily="18" charset="0"/>
              </a:rPr>
              <a:t>.</a:t>
            </a:r>
          </a:p>
          <a:p>
            <a:r>
              <a:rPr lang="en-US" sz="1600" dirty="0" smtClean="0">
                <a:solidFill>
                  <a:schemeClr val="tx1"/>
                </a:solidFill>
                <a:latin typeface="+mn-lt"/>
                <a:cs typeface="Times New Roman" panose="02020603050405020304" pitchFamily="18" charset="0"/>
              </a:rPr>
              <a:t>More ground magnetometers, AMPERE, radars would also help.</a:t>
            </a:r>
          </a:p>
          <a:p>
            <a:endParaRPr lang="en-US" sz="1600" dirty="0">
              <a:latin typeface="+mn-lt"/>
            </a:endParaRPr>
          </a:p>
        </p:txBody>
      </p:sp>
      <p:sp>
        <p:nvSpPr>
          <p:cNvPr id="6" name="Slide Number Placeholder 5"/>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pPr marL="0" lvl="0" indent="0">
                <a:spcBef>
                  <a:spcPts val="0"/>
                </a:spcBef>
                <a:spcAft>
                  <a:spcPts val="0"/>
                </a:spcAft>
                <a:buNone/>
              </a:pPr>
              <a:t>21</a:t>
            </a:fld>
            <a:endParaRPr lang="uk-UA"/>
          </a:p>
        </p:txBody>
      </p:sp>
    </p:spTree>
    <p:extLst>
      <p:ext uri="{BB962C8B-B14F-4D97-AF65-F5344CB8AC3E}">
        <p14:creationId xmlns:p14="http://schemas.microsoft.com/office/powerpoint/2010/main" val="17144379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13B605-C3EA-D249-966A-407557881F72}"/>
              </a:ext>
            </a:extLst>
          </p:cNvPr>
          <p:cNvSpPr>
            <a:spLocks noGrp="1"/>
          </p:cNvSpPr>
          <p:nvPr>
            <p:ph type="title"/>
          </p:nvPr>
        </p:nvSpPr>
        <p:spPr>
          <a:xfrm>
            <a:off x="294871" y="130374"/>
            <a:ext cx="8520600" cy="797089"/>
          </a:xfrm>
        </p:spPr>
        <p:txBody>
          <a:bodyPr/>
          <a:lstStyle/>
          <a:p>
            <a:pPr algn="ctr"/>
            <a:r>
              <a:rPr lang="en-US" dirty="0" smtClean="0"/>
              <a:t>Summary and final thoughts</a:t>
            </a:r>
            <a:endParaRPr lang="en-US" dirty="0"/>
          </a:p>
        </p:txBody>
      </p:sp>
      <p:sp>
        <p:nvSpPr>
          <p:cNvPr id="3" name="Content Placeholder 2">
            <a:extLst>
              <a:ext uri="{FF2B5EF4-FFF2-40B4-BE49-F238E27FC236}">
                <a16:creationId xmlns="" xmlns:a16="http://schemas.microsoft.com/office/drawing/2014/main" id="{9D1D33D7-88B7-C94A-9CB4-13ACB58EE1D4}"/>
              </a:ext>
            </a:extLst>
          </p:cNvPr>
          <p:cNvSpPr>
            <a:spLocks noGrp="1"/>
          </p:cNvSpPr>
          <p:nvPr>
            <p:ph idx="1"/>
          </p:nvPr>
        </p:nvSpPr>
        <p:spPr>
          <a:xfrm>
            <a:off x="346783" y="741417"/>
            <a:ext cx="8176484" cy="3790392"/>
          </a:xfrm>
        </p:spPr>
        <p:txBody>
          <a:bodyPr>
            <a:normAutofit fontScale="77500" lnSpcReduction="20000"/>
          </a:bodyPr>
          <a:lstStyle/>
          <a:p>
            <a:r>
              <a:rPr lang="en-US" sz="2100" dirty="0" smtClean="0">
                <a:solidFill>
                  <a:schemeClr val="tx1"/>
                </a:solidFill>
                <a:latin typeface="+mn-lt"/>
                <a:cs typeface="Times New Roman" panose="02020603050405020304" pitchFamily="18" charset="0"/>
              </a:rPr>
              <a:t>Global MHD modeling of the magnetosphere has come a long way.  Computational constraints are not much of an issue any more.</a:t>
            </a:r>
          </a:p>
          <a:p>
            <a:r>
              <a:rPr lang="en-US" sz="2100" dirty="0" smtClean="0">
                <a:solidFill>
                  <a:schemeClr val="tx1"/>
                </a:solidFill>
                <a:latin typeface="+mn-lt"/>
                <a:cs typeface="Times New Roman" panose="02020603050405020304" pitchFamily="18" charset="0"/>
              </a:rPr>
              <a:t>Coupling with the ionosphere-thermosphere system is critical.  Comparable to global atmosphere models that would not work without ocean/cryosphere/biosphere models.</a:t>
            </a:r>
          </a:p>
          <a:p>
            <a:r>
              <a:rPr lang="en-US" sz="2100" dirty="0" smtClean="0">
                <a:solidFill>
                  <a:schemeClr val="tx1"/>
                </a:solidFill>
                <a:latin typeface="+mn-lt"/>
                <a:cs typeface="Times New Roman" panose="02020603050405020304" pitchFamily="18" charset="0"/>
              </a:rPr>
              <a:t>M-I coupling is still primitive and needs a lot of improvements.</a:t>
            </a:r>
          </a:p>
          <a:p>
            <a:r>
              <a:rPr lang="en-US" sz="2100" dirty="0" smtClean="0">
                <a:solidFill>
                  <a:schemeClr val="tx1"/>
                </a:solidFill>
                <a:latin typeface="+mn-lt"/>
                <a:cs typeface="Times New Roman" panose="02020603050405020304" pitchFamily="18" charset="0"/>
              </a:rPr>
              <a:t>Global MHD models get a lot of things right.  In particular, reconnection in MHD models fits observations quite well.</a:t>
            </a:r>
          </a:p>
          <a:p>
            <a:r>
              <a:rPr lang="en-US" sz="2100" dirty="0" smtClean="0">
                <a:solidFill>
                  <a:schemeClr val="tx1"/>
                </a:solidFill>
                <a:latin typeface="+mn-lt"/>
                <a:cs typeface="Times New Roman" panose="02020603050405020304" pitchFamily="18" charset="0"/>
              </a:rPr>
              <a:t>BUT, results need to be interpreted with caution due to limited physics, limited resolution, and numerical effects.</a:t>
            </a:r>
          </a:p>
          <a:p>
            <a:r>
              <a:rPr lang="en-US" sz="2100" dirty="0" smtClean="0">
                <a:solidFill>
                  <a:schemeClr val="tx1"/>
                </a:solidFill>
                <a:latin typeface="+mn-lt"/>
                <a:cs typeface="Times New Roman" panose="02020603050405020304" pitchFamily="18" charset="0"/>
              </a:rPr>
              <a:t>Numerical diffusion has always been considered a bad thing.  However, experience with the inherently diffusive models may indicate that the ‘</a:t>
            </a:r>
            <a:r>
              <a:rPr lang="en-US" sz="2100" dirty="0" err="1" smtClean="0">
                <a:solidFill>
                  <a:schemeClr val="tx1"/>
                </a:solidFill>
                <a:latin typeface="+mn-lt"/>
                <a:cs typeface="Times New Roman" panose="02020603050405020304" pitchFamily="18" charset="0"/>
              </a:rPr>
              <a:t>collisionless</a:t>
            </a:r>
            <a:r>
              <a:rPr lang="en-US" sz="2100" dirty="0" smtClean="0">
                <a:solidFill>
                  <a:schemeClr val="tx1"/>
                </a:solidFill>
                <a:latin typeface="+mn-lt"/>
                <a:cs typeface="Times New Roman" panose="02020603050405020304" pitchFamily="18" charset="0"/>
              </a:rPr>
              <a:t>’ plasma of the magnetosphere is not quite that ideal, possibly due to turbulence.  In some sense MHD models may be in a “golden zone” where numerical imperfections mimic real dissipative and non-ideal processes.</a:t>
            </a:r>
          </a:p>
          <a:p>
            <a:endParaRPr lang="en-US" sz="2100" dirty="0" smtClean="0">
              <a:solidFill>
                <a:schemeClr val="tx1"/>
              </a:solidFill>
              <a:latin typeface="+mn-lt"/>
              <a:cs typeface="Times New Roman" panose="02020603050405020304" pitchFamily="18" charset="0"/>
            </a:endParaRPr>
          </a:p>
          <a:p>
            <a:pPr marL="114300" indent="0">
              <a:buNone/>
            </a:pPr>
            <a:endParaRPr lang="en-US" sz="2400" dirty="0">
              <a:solidFill>
                <a:schemeClr val="tx1"/>
              </a:solidFill>
            </a:endParaRPr>
          </a:p>
          <a:p>
            <a:pPr marL="114300" indent="0">
              <a:buNone/>
            </a:pPr>
            <a:endParaRPr lang="en-US" sz="2400" dirty="0">
              <a:solidFill>
                <a:schemeClr val="tx1"/>
              </a:solidFill>
            </a:endParaRPr>
          </a:p>
          <a:p>
            <a:pPr marL="0" indent="0">
              <a:buNone/>
            </a:pPr>
            <a:endParaRPr lang="en-US" sz="2250" dirty="0"/>
          </a:p>
        </p:txBody>
      </p:sp>
      <p:sp>
        <p:nvSpPr>
          <p:cNvPr id="6" name="Slide Number Placeholder 5"/>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pPr marL="0" lvl="0" indent="0">
                <a:spcBef>
                  <a:spcPts val="0"/>
                </a:spcBef>
                <a:spcAft>
                  <a:spcPts val="0"/>
                </a:spcAft>
                <a:buNone/>
              </a:pPr>
              <a:t>22</a:t>
            </a:fld>
            <a:endParaRPr lang="uk-UA"/>
          </a:p>
        </p:txBody>
      </p:sp>
    </p:spTree>
    <p:extLst>
      <p:ext uri="{BB962C8B-B14F-4D97-AF65-F5344CB8AC3E}">
        <p14:creationId xmlns:p14="http://schemas.microsoft.com/office/powerpoint/2010/main" val="25639836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idx="2"/>
          </p:nvPr>
        </p:nvSpPr>
        <p:spPr/>
        <p:txBody>
          <a:bodyPr/>
          <a:lstStyle/>
          <a:p>
            <a:endParaRPr lang="en-US"/>
          </a:p>
        </p:txBody>
      </p:sp>
      <p:sp>
        <p:nvSpPr>
          <p:cNvPr id="5" name="Slide Number Placeholder 4"/>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pPr marL="0" lvl="0" indent="0">
                <a:spcBef>
                  <a:spcPts val="0"/>
                </a:spcBef>
                <a:spcAft>
                  <a:spcPts val="0"/>
                </a:spcAft>
                <a:buNone/>
              </a:pPr>
              <a:t>23</a:t>
            </a:fld>
            <a:endParaRPr lang="uk-UA"/>
          </a:p>
        </p:txBody>
      </p:sp>
    </p:spTree>
    <p:extLst>
      <p:ext uri="{BB962C8B-B14F-4D97-AF65-F5344CB8AC3E}">
        <p14:creationId xmlns:p14="http://schemas.microsoft.com/office/powerpoint/2010/main" val="2003767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idx="2"/>
          </p:nvPr>
        </p:nvSpPr>
        <p:spPr/>
        <p:txBody>
          <a:bodyPr/>
          <a:lstStyle/>
          <a:p>
            <a:endParaRPr lang="en-US"/>
          </a:p>
        </p:txBody>
      </p:sp>
      <p:sp>
        <p:nvSpPr>
          <p:cNvPr id="5" name="Slide Number Placeholder 4"/>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pPr marL="0" lvl="0" indent="0">
                <a:spcBef>
                  <a:spcPts val="0"/>
                </a:spcBef>
                <a:spcAft>
                  <a:spcPts val="0"/>
                </a:spcAft>
                <a:buNone/>
              </a:pPr>
              <a:t>24</a:t>
            </a:fld>
            <a:endParaRPr lang="uk-UA"/>
          </a:p>
        </p:txBody>
      </p:sp>
    </p:spTree>
    <p:extLst>
      <p:ext uri="{BB962C8B-B14F-4D97-AF65-F5344CB8AC3E}">
        <p14:creationId xmlns:p14="http://schemas.microsoft.com/office/powerpoint/2010/main" val="1020229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idx="2"/>
          </p:nvPr>
        </p:nvSpPr>
        <p:spPr/>
        <p:txBody>
          <a:bodyPr/>
          <a:lstStyle/>
          <a:p>
            <a:endParaRPr lang="en-US"/>
          </a:p>
        </p:txBody>
      </p:sp>
      <p:sp>
        <p:nvSpPr>
          <p:cNvPr id="5" name="Slide Number Placeholder 4"/>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pPr marL="0" lvl="0" indent="0">
                <a:spcBef>
                  <a:spcPts val="0"/>
                </a:spcBef>
                <a:spcAft>
                  <a:spcPts val="0"/>
                </a:spcAft>
                <a:buNone/>
              </a:pPr>
              <a:t>25</a:t>
            </a:fld>
            <a:endParaRPr lang="uk-UA"/>
          </a:p>
        </p:txBody>
      </p:sp>
    </p:spTree>
    <p:extLst>
      <p:ext uri="{BB962C8B-B14F-4D97-AF65-F5344CB8AC3E}">
        <p14:creationId xmlns:p14="http://schemas.microsoft.com/office/powerpoint/2010/main" val="1882330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MHD equations</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11700" y="859300"/>
            <a:ext cx="8450833" cy="3416400"/>
          </a:xfrm>
        </p:spPr>
        <p:txBody>
          <a:bodyPr/>
          <a:lstStyle/>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MHD equations are the conservation equations for mass, momentum, energy, and magnetic flux.</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Even though they include simplifications, any more sophisticated plasma model would still have to obey the MHD equations, except for terms related to the displacement current.</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elementary solutions to the MHD equations are frequently found in space plasmas: Alfven waves, </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magnetosonic</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waves, tangential discontinuities, rotational discontinuities, shocks, surface waves (KH).</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MHD equations are derived from the </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Vlasov</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(or Boltzmann) equation and Maxwell’s equations.</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former</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equations are the foundation of kinetic theory and include temporal and spatial scales that are completely impractical for global simulations.</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goal is to simplify the equations such that they still capture all relevant physical processes at well defined macro- and </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meso</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-scales.</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3</a:t>
            </a:fld>
            <a:endParaRPr lang="en"/>
          </a:p>
        </p:txBody>
      </p:sp>
    </p:spTree>
    <p:extLst>
      <p:ext uri="{BB962C8B-B14F-4D97-AF65-F5344CB8AC3E}">
        <p14:creationId xmlns:p14="http://schemas.microsoft.com/office/powerpoint/2010/main" val="11000533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Derivation I</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11700" y="859300"/>
            <a:ext cx="8450833" cy="3416400"/>
          </a:xfrm>
        </p:spPr>
        <p:txBody>
          <a:bodyPr/>
          <a:lstStyle/>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Not many details here, those are in textbooks.  But we need to understand the limitations.</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In Maxwell’s equations the displacement current is dropped.  That eliminates the time/spatial scale of light waves.  It also modifies the Alfven speed (which has no limit in this approximation).  This affects the near Earth region where the Alfven speed can get very large (aka “Alfven resonator”) but that region is generally excluded from global simulations.  However, the displacement current is often inserted back in the numerical solution to limit the time step (aka “Boris correction”).  </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plasma equations are the first 3 moment equations of the </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Vlasov</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/Boltzmann equation (see </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Barakat</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and </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Schunk</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1982.)</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Ion and electron moments are combined under the assumption that me/mi (=1/1836) is small and that Ne</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=~Ni </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(quasi-neutrality).  Those assumption eliminate all processes that explicitly depend on charge separation, like plasma oscillations, i.e., plasma frequency and Debye length.</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4</a:t>
            </a:fld>
            <a:endParaRPr lang="en"/>
          </a:p>
        </p:txBody>
      </p:sp>
    </p:spTree>
    <p:extLst>
      <p:ext uri="{BB962C8B-B14F-4D97-AF65-F5344CB8AC3E}">
        <p14:creationId xmlns:p14="http://schemas.microsoft.com/office/powerpoint/2010/main" val="1348348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Derivation III</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11700" y="859300"/>
            <a:ext cx="8450833" cy="3416400"/>
          </a:xfrm>
        </p:spPr>
        <p:txBody>
          <a:bodyPr/>
          <a:lstStyle/>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continuity and the momentum equation are straight forward:</a:t>
            </a: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pPr marL="114300" indent="0">
              <a:buNone/>
            </a:pPr>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equations are written here in divergence form.  This is important for their numerical treatment</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Pressure is assumed to be isotropic.  The next approximation would be the CGL approximation with anisotropic pressure.</a:t>
            </a: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There are also no source terms.  In much of the magnetosphere there are no significant sources or sinks, but they can exist close to Earth due to charge exchange, for example.</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5</a:t>
            </a:fld>
            <a:endParaRPr lang="en"/>
          </a:p>
        </p:txBody>
      </p:sp>
      <p:pic>
        <p:nvPicPr>
          <p:cNvPr id="8" name="Picture 7"/>
          <p:cNvPicPr>
            <a:picLocks noChangeAspect="1"/>
          </p:cNvPicPr>
          <p:nvPr/>
        </p:nvPicPr>
        <p:blipFill>
          <a:blip r:embed="rId2"/>
          <a:stretch>
            <a:fillRect/>
          </a:stretch>
        </p:blipFill>
        <p:spPr>
          <a:xfrm>
            <a:off x="1828800" y="1372024"/>
            <a:ext cx="3939052" cy="1106130"/>
          </a:xfrm>
          <a:prstGeom prst="rect">
            <a:avLst/>
          </a:prstGeom>
        </p:spPr>
      </p:pic>
    </p:spTree>
    <p:extLst>
      <p:ext uri="{BB962C8B-B14F-4D97-AF65-F5344CB8AC3E}">
        <p14:creationId xmlns:p14="http://schemas.microsoft.com/office/powerpoint/2010/main" val="7739268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Derivation IV</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11700" y="859300"/>
            <a:ext cx="8450833" cy="3416400"/>
          </a:xfrm>
        </p:spPr>
        <p:txBody>
          <a:bodyPr/>
          <a:lstStyle/>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energy equation is more involved:</a:t>
            </a: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pPr marL="114300" indent="0">
              <a:buNone/>
            </a:pPr>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Both forms are mathematically equivalent, but the latter behaves better numerically.</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vector </a:t>
            </a:r>
            <a:r>
              <a:rPr lang="en-US" altLang="en-US" sz="1400" b="1" dirty="0" smtClean="0">
                <a:solidFill>
                  <a:schemeClr val="tx1"/>
                </a:solidFill>
                <a:latin typeface="Times New Roman" charset="0"/>
                <a:ea typeface="Times New Roman" charset="0"/>
                <a:cs typeface="Times New Roman" charset="0"/>
              </a:rPr>
              <a:t>q</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is the heat flux.  It arises because the moment equations are an infinite hierarchy.</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simplest </a:t>
            </a:r>
            <a:r>
              <a:rPr lang="en-US" altLang="en-US" sz="1400" i="1" dirty="0" smtClean="0">
                <a:solidFill>
                  <a:schemeClr val="tx1"/>
                </a:solidFill>
                <a:latin typeface="+mn-lt"/>
                <a:ea typeface="ＭＳ Ｐゴシック" panose="020B0600070205080204" pitchFamily="34" charset="-128"/>
                <a:cs typeface="Times New Roman" panose="02020603050405020304" pitchFamily="18" charset="0"/>
              </a:rPr>
              <a:t>closure</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is usually applied, that is zero heat flux.</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Zero heat flux is consistent with </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Maxwellian</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particle distributions.</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6</a:t>
            </a:fld>
            <a:endParaRPr lang="en"/>
          </a:p>
        </p:txBody>
      </p:sp>
      <p:pic>
        <p:nvPicPr>
          <p:cNvPr id="5" name="Picture 4"/>
          <p:cNvPicPr>
            <a:picLocks noChangeAspect="1"/>
          </p:cNvPicPr>
          <p:nvPr/>
        </p:nvPicPr>
        <p:blipFill>
          <a:blip r:embed="rId2"/>
          <a:stretch>
            <a:fillRect/>
          </a:stretch>
        </p:blipFill>
        <p:spPr>
          <a:xfrm>
            <a:off x="820615" y="1376399"/>
            <a:ext cx="5763065" cy="1472851"/>
          </a:xfrm>
          <a:prstGeom prst="rect">
            <a:avLst/>
          </a:prstGeom>
        </p:spPr>
      </p:pic>
    </p:spTree>
    <p:extLst>
      <p:ext uri="{BB962C8B-B14F-4D97-AF65-F5344CB8AC3E}">
        <p14:creationId xmlns:p14="http://schemas.microsoft.com/office/powerpoint/2010/main" val="2309650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Derivation V</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11700" y="859300"/>
            <a:ext cx="8450833" cy="3416400"/>
          </a:xfrm>
        </p:spPr>
        <p:txBody>
          <a:bodyPr/>
          <a:lstStyle/>
          <a:p>
            <a:pPr marL="114300" indent="0">
              <a:buNone/>
            </a:pP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Limitations summarized:</a:t>
            </a:r>
          </a:p>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MHD spatial scale limits are the ion gyro radius and the ion skin depth (c/</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w_pi</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These are typically less than 100 km in the magnetosphere. </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MHD temporal scale limit is the gyro period.</a:t>
            </a:r>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Closure requires zero heat flux, also equivalent with the conservation of specific entropy s=p/</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rho^gamma</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That is consistent with symmetric distribution functions f(v).</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A static electric field does not appear in the equations.  That does not mean it doesn’t exist.  The charge density can be computed from Gauss’ law (the </a:t>
            </a:r>
            <a:r>
              <a:rPr lang="en-US" altLang="en-US" sz="1400" i="1" dirty="0" smtClean="0">
                <a:solidFill>
                  <a:schemeClr val="tx1"/>
                </a:solidFill>
                <a:latin typeface="+mn-lt"/>
                <a:ea typeface="ＭＳ Ｐゴシック" panose="020B0600070205080204" pitchFamily="34" charset="-128"/>
                <a:cs typeface="Times New Roman" panose="02020603050405020304" pitchFamily="18" charset="0"/>
              </a:rPr>
              <a:t>quasi</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in quasi-neutrality.)</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magnetic field does not do any work on particles.  Therefore </a:t>
            </a:r>
            <a:r>
              <a:rPr lang="en-US" altLang="en-US" sz="1400" b="1" dirty="0" smtClean="0">
                <a:solidFill>
                  <a:schemeClr val="tx1"/>
                </a:solidFill>
                <a:latin typeface="+mn-lt"/>
                <a:ea typeface="ＭＳ Ｐゴシック" panose="020B0600070205080204" pitchFamily="34" charset="-128"/>
                <a:cs typeface="Times New Roman" panose="02020603050405020304" pitchFamily="18" charset="0"/>
              </a:rPr>
              <a:t>B</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does not appear explicitly in the energy equation, consistent with the </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Poynting</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theorem.</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ideal MHD equation do not permit reconnection.  However, there is no stable numerical method that solves the ideal MHD equations without introducing numerical resistivity.</a:t>
            </a: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7</a:t>
            </a:fld>
            <a:endParaRPr lang="en"/>
          </a:p>
        </p:txBody>
      </p:sp>
    </p:spTree>
    <p:extLst>
      <p:ext uri="{BB962C8B-B14F-4D97-AF65-F5344CB8AC3E}">
        <p14:creationId xmlns:p14="http://schemas.microsoft.com/office/powerpoint/2010/main" val="1682093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Numerical Solution I</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295974" y="812135"/>
            <a:ext cx="8450833" cy="3416400"/>
          </a:xfrm>
        </p:spPr>
        <p:txBody>
          <a:bodyPr/>
          <a:lstStyle/>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Typical solution methods use Finite Difference or Finite Volume methods.  Grids vary a bit between major codes: Stretched Cartesian (</a:t>
            </a:r>
            <a:r>
              <a:rPr lang="en-US" altLang="en-US" sz="1400" dirty="0" err="1" smtClean="0">
                <a:solidFill>
                  <a:schemeClr val="tx1"/>
                </a:solidFill>
                <a:latin typeface="+mn-lt"/>
                <a:ea typeface="ＭＳ Ｐゴシック" panose="020B0600070205080204" pitchFamily="34" charset="-128"/>
                <a:cs typeface="Times New Roman" panose="02020603050405020304" pitchFamily="18" charset="0"/>
              </a:rPr>
              <a:t>OpenGGCM</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Block-Adaptive (BATSRUS), and matched spherical/cylindrical (LFM/GAMERA).</a:t>
            </a: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The conservation character of the equations must be carried over to the numerical solution:  Mass, momentum and energy are conserved exactly by placing variables at cell centers and fluxes at face </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centers</a:t>
            </a:r>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a:t>
            </a: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 The fluxes are “limited” to provide non-oscillatory stable solutions at discontinuities.</a:t>
            </a: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8</a:t>
            </a:fld>
            <a:endParaRPr lang="en"/>
          </a:p>
        </p:txBody>
      </p:sp>
      <p:pic>
        <p:nvPicPr>
          <p:cNvPr id="4" name="Picture 3"/>
          <p:cNvPicPr>
            <a:picLocks noChangeAspect="1"/>
          </p:cNvPicPr>
          <p:nvPr/>
        </p:nvPicPr>
        <p:blipFill>
          <a:blip r:embed="rId2"/>
          <a:stretch>
            <a:fillRect/>
          </a:stretch>
        </p:blipFill>
        <p:spPr>
          <a:xfrm>
            <a:off x="2328011" y="2520335"/>
            <a:ext cx="1641032" cy="1357658"/>
          </a:xfrm>
          <a:prstGeom prst="rect">
            <a:avLst/>
          </a:prstGeom>
        </p:spPr>
      </p:pic>
      <p:pic>
        <p:nvPicPr>
          <p:cNvPr id="5" name="Picture 4"/>
          <p:cNvPicPr>
            <a:picLocks noChangeAspect="1"/>
          </p:cNvPicPr>
          <p:nvPr/>
        </p:nvPicPr>
        <p:blipFill>
          <a:blip r:embed="rId3"/>
          <a:stretch>
            <a:fillRect/>
          </a:stretch>
        </p:blipFill>
        <p:spPr>
          <a:xfrm>
            <a:off x="4783016" y="2932327"/>
            <a:ext cx="1935968" cy="557730"/>
          </a:xfrm>
          <a:prstGeom prst="rect">
            <a:avLst/>
          </a:prstGeom>
        </p:spPr>
      </p:pic>
    </p:spTree>
    <p:extLst>
      <p:ext uri="{BB962C8B-B14F-4D97-AF65-F5344CB8AC3E}">
        <p14:creationId xmlns:p14="http://schemas.microsoft.com/office/powerpoint/2010/main" val="12556928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E37C1F-5B5E-0E4B-BA92-AA3A3824EA0F}"/>
              </a:ext>
            </a:extLst>
          </p:cNvPr>
          <p:cNvSpPr>
            <a:spLocks noGrp="1"/>
          </p:cNvSpPr>
          <p:nvPr>
            <p:ph type="title"/>
          </p:nvPr>
        </p:nvSpPr>
        <p:spPr>
          <a:xfrm>
            <a:off x="311700" y="102393"/>
            <a:ext cx="8520600" cy="572625"/>
          </a:xfrm>
        </p:spPr>
        <p:txBody>
          <a:bodyPr/>
          <a:lstStyle/>
          <a:p>
            <a:pPr algn="ctr"/>
            <a:r>
              <a:rPr lang="en-US" dirty="0" smtClean="0">
                <a:latin typeface="+mn-lt"/>
                <a:cs typeface="Times New Roman" panose="02020603050405020304" pitchFamily="18" charset="0"/>
              </a:rPr>
              <a:t>Numerical Solution II</a:t>
            </a:r>
            <a:endParaRPr lang="en-US" dirty="0">
              <a:latin typeface="+mn-lt"/>
              <a:cs typeface="Times New Roman" panose="02020603050405020304" pitchFamily="18" charset="0"/>
            </a:endParaRPr>
          </a:p>
        </p:txBody>
      </p:sp>
      <p:sp>
        <p:nvSpPr>
          <p:cNvPr id="3" name="Text Placeholder 2">
            <a:extLst>
              <a:ext uri="{FF2B5EF4-FFF2-40B4-BE49-F238E27FC236}">
                <a16:creationId xmlns="" xmlns:a16="http://schemas.microsoft.com/office/drawing/2014/main" id="{C20BDFC2-5908-5F4F-A585-CA417C2D5D1D}"/>
              </a:ext>
            </a:extLst>
          </p:cNvPr>
          <p:cNvSpPr>
            <a:spLocks noGrp="1"/>
          </p:cNvSpPr>
          <p:nvPr>
            <p:ph type="body" idx="1"/>
          </p:nvPr>
        </p:nvSpPr>
        <p:spPr>
          <a:xfrm>
            <a:off x="346583" y="456025"/>
            <a:ext cx="8450833" cy="4144109"/>
          </a:xfrm>
        </p:spPr>
        <p:txBody>
          <a:bodyPr/>
          <a:lstStyle/>
          <a:p>
            <a:pPr marL="114300" indent="0">
              <a:buNone/>
            </a:pPr>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latin typeface="+mn-lt"/>
                <a:ea typeface="ＭＳ Ｐゴシック" panose="020B0600070205080204" pitchFamily="34" charset="-128"/>
                <a:cs typeface="Times New Roman" panose="02020603050405020304" pitchFamily="18" charset="0"/>
              </a:rPr>
              <a:t>Ultimately, the finite difference error terms introduce both diffusion and dispersion:</a:t>
            </a: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a:solidFill>
                <a:schemeClr val="tx1"/>
              </a:solidFill>
              <a:latin typeface="+mn-lt"/>
              <a:ea typeface="ＭＳ Ｐゴシック" panose="020B0600070205080204" pitchFamily="34" charset="-128"/>
              <a:cs typeface="Times New Roman" panose="02020603050405020304" pitchFamily="18" charset="0"/>
            </a:endParaRPr>
          </a:p>
          <a:p>
            <a:endParaRPr lang="en-US" altLang="en-US" sz="1400" dirty="0" smtClean="0">
              <a:solidFill>
                <a:schemeClr val="tx1"/>
              </a:solidFill>
              <a:latin typeface="+mn-lt"/>
              <a:ea typeface="ＭＳ Ｐゴシック" panose="020B0600070205080204" pitchFamily="34" charset="-128"/>
              <a:cs typeface="Times New Roman" panose="02020603050405020304" pitchFamily="18" charset="0"/>
            </a:endParaRPr>
          </a:p>
          <a:p>
            <a:r>
              <a:rPr lang="en-US" altLang="en-US" sz="1400" dirty="0" smtClean="0">
                <a:solidFill>
                  <a:schemeClr val="tx1"/>
                </a:solidFill>
                <a:ea typeface="ＭＳ Ｐゴシック" panose="020B0600070205080204" pitchFamily="34" charset="-128"/>
                <a:cs typeface="Times New Roman" panose="02020603050405020304" pitchFamily="18" charset="0"/>
              </a:rPr>
              <a:t>Calculation </a:t>
            </a:r>
            <a:r>
              <a:rPr lang="en-US" altLang="en-US" sz="1400" dirty="0">
                <a:solidFill>
                  <a:schemeClr val="tx1"/>
                </a:solidFill>
                <a:ea typeface="ＭＳ Ｐゴシック" panose="020B0600070205080204" pitchFamily="34" charset="-128"/>
                <a:cs typeface="Times New Roman" panose="02020603050405020304" pitchFamily="18" charset="0"/>
              </a:rPr>
              <a:t>of the fluxes is an art.  Requires balance between accuracy, stability, dispersion, and diffusion.  Diffusion free schemes are possible, but suffer strong dispersion (oscillation at discontinuities</a:t>
            </a:r>
            <a:r>
              <a:rPr lang="en-US" altLang="en-US" sz="1400" dirty="0" smtClean="0">
                <a:solidFill>
                  <a:schemeClr val="tx1"/>
                </a:solidFill>
                <a:ea typeface="ＭＳ Ｐゴシック" panose="020B0600070205080204" pitchFamily="34" charset="-128"/>
                <a:cs typeface="Times New Roman" panose="02020603050405020304" pitchFamily="18" charset="0"/>
              </a:rPr>
              <a:t>).</a:t>
            </a:r>
          </a:p>
          <a:p>
            <a:r>
              <a:rPr lang="en-US" altLang="en-US" sz="1400" dirty="0" smtClean="0">
                <a:solidFill>
                  <a:schemeClr val="tx1"/>
                </a:solidFill>
                <a:ea typeface="ＭＳ Ｐゴシック" panose="020B0600070205080204" pitchFamily="34" charset="-128"/>
                <a:cs typeface="Times New Roman" panose="02020603050405020304" pitchFamily="18" charset="0"/>
              </a:rPr>
              <a:t>Most schemes are second order accurate, that is the leading error term is diffusive and ~</a:t>
            </a:r>
          </a:p>
          <a:p>
            <a:r>
              <a:rPr lang="en-US" altLang="en-US" sz="1400" dirty="0" smtClean="0">
                <a:solidFill>
                  <a:schemeClr val="tx1"/>
                </a:solidFill>
                <a:ea typeface="ＭＳ Ｐゴシック" panose="020B0600070205080204" pitchFamily="34" charset="-128"/>
                <a:cs typeface="Times New Roman" panose="02020603050405020304" pitchFamily="18" charset="0"/>
              </a:rPr>
              <a:t>Most codes employ an explicit time integration scheme that limits the stable time step to be proportional to the smallest grid size.  Thus, the computational cost is inverse to         : </a:t>
            </a:r>
            <a:r>
              <a:rPr lang="en-US" altLang="en-US" sz="1400" dirty="0" smtClean="0">
                <a:solidFill>
                  <a:srgbClr val="FF0000"/>
                </a:solidFill>
                <a:ea typeface="ＭＳ Ｐゴシック" panose="020B0600070205080204" pitchFamily="34" charset="-128"/>
                <a:cs typeface="Times New Roman" panose="02020603050405020304" pitchFamily="18" charset="0"/>
              </a:rPr>
              <a:t>half the grid size costs 16 times to compute.</a:t>
            </a:r>
            <a:endParaRPr lang="en-US" altLang="en-US" sz="1400" dirty="0">
              <a:solidFill>
                <a:srgbClr val="FF0000"/>
              </a:solidFill>
              <a:ea typeface="ＭＳ Ｐゴシック" panose="020B0600070205080204" pitchFamily="34" charset="-128"/>
              <a:cs typeface="Times New Roman" panose="02020603050405020304" pitchFamily="18" charset="0"/>
            </a:endParaRPr>
          </a:p>
        </p:txBody>
      </p:sp>
      <p:sp>
        <p:nvSpPr>
          <p:cNvPr id="6" name="Slide Number Placeholder 5">
            <a:extLst>
              <a:ext uri="{FF2B5EF4-FFF2-40B4-BE49-F238E27FC236}">
                <a16:creationId xmlns="" xmlns:a16="http://schemas.microsoft.com/office/drawing/2014/main"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9</a:t>
            </a:fld>
            <a:endParaRPr lang="en"/>
          </a:p>
        </p:txBody>
      </p:sp>
      <p:pic>
        <p:nvPicPr>
          <p:cNvPr id="7" name="Picture 6"/>
          <p:cNvPicPr>
            <a:picLocks noChangeAspect="1"/>
          </p:cNvPicPr>
          <p:nvPr/>
        </p:nvPicPr>
        <p:blipFill>
          <a:blip r:embed="rId2"/>
          <a:stretch>
            <a:fillRect/>
          </a:stretch>
        </p:blipFill>
        <p:spPr>
          <a:xfrm>
            <a:off x="1983545" y="1261716"/>
            <a:ext cx="2813538" cy="1223627"/>
          </a:xfrm>
          <a:prstGeom prst="rect">
            <a:avLst/>
          </a:prstGeom>
        </p:spPr>
      </p:pic>
      <p:pic>
        <p:nvPicPr>
          <p:cNvPr id="8" name="Picture 7"/>
          <p:cNvPicPr>
            <a:picLocks noChangeAspect="1"/>
          </p:cNvPicPr>
          <p:nvPr/>
        </p:nvPicPr>
        <p:blipFill>
          <a:blip r:embed="rId3"/>
          <a:stretch>
            <a:fillRect/>
          </a:stretch>
        </p:blipFill>
        <p:spPr>
          <a:xfrm>
            <a:off x="7853965" y="3226241"/>
            <a:ext cx="427218" cy="235279"/>
          </a:xfrm>
          <a:prstGeom prst="rect">
            <a:avLst/>
          </a:prstGeom>
        </p:spPr>
      </p:pic>
      <p:pic>
        <p:nvPicPr>
          <p:cNvPr id="9" name="Picture 8"/>
          <p:cNvPicPr>
            <a:picLocks noChangeAspect="1"/>
          </p:cNvPicPr>
          <p:nvPr/>
        </p:nvPicPr>
        <p:blipFill>
          <a:blip r:embed="rId4"/>
          <a:stretch>
            <a:fillRect/>
          </a:stretch>
        </p:blipFill>
        <p:spPr>
          <a:xfrm>
            <a:off x="7191373" y="3747170"/>
            <a:ext cx="364736" cy="232105"/>
          </a:xfrm>
          <a:prstGeom prst="rect">
            <a:avLst/>
          </a:prstGeom>
        </p:spPr>
      </p:pic>
    </p:spTree>
    <p:extLst>
      <p:ext uri="{BB962C8B-B14F-4D97-AF65-F5344CB8AC3E}">
        <p14:creationId xmlns:p14="http://schemas.microsoft.com/office/powerpoint/2010/main" val="14554997"/>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143585</TotalTime>
  <Words>2431</Words>
  <Application>Microsoft Macintosh PowerPoint</Application>
  <PresentationFormat>On-screen Show (16:9)</PresentationFormat>
  <Paragraphs>217</Paragraphs>
  <Slides>25</Slides>
  <Notes>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ＭＳ Ｐゴシック</vt:lpstr>
      <vt:lpstr>Times New Roman</vt:lpstr>
      <vt:lpstr>Wingdings</vt:lpstr>
      <vt:lpstr>Arial</vt:lpstr>
      <vt:lpstr>simple-light-2</vt:lpstr>
      <vt:lpstr>   Global MHD   Jimmy Raeder  University of New Hampshire  with contributions from Kai Germaschewski, Doug Cramer, Bashi Ferdousi, Beket Tulegenov (UNH), Naomi Maruyama (NOAA/CU)    </vt:lpstr>
      <vt:lpstr>Outline </vt:lpstr>
      <vt:lpstr>MHD equations</vt:lpstr>
      <vt:lpstr>Derivation I</vt:lpstr>
      <vt:lpstr>Derivation III</vt:lpstr>
      <vt:lpstr>Derivation IV</vt:lpstr>
      <vt:lpstr>Derivation V</vt:lpstr>
      <vt:lpstr>Numerical Solution I</vt:lpstr>
      <vt:lpstr>Numerical Solution II</vt:lpstr>
      <vt:lpstr>Numerical Solution III</vt:lpstr>
      <vt:lpstr>Numerical Solution IV</vt:lpstr>
      <vt:lpstr>Numerical Solution V</vt:lpstr>
      <vt:lpstr>Going Global</vt:lpstr>
      <vt:lpstr>Putting it all together</vt:lpstr>
      <vt:lpstr>Global I: Ionosphere feedback</vt:lpstr>
      <vt:lpstr>Global II: Ionosphere feedback</vt:lpstr>
      <vt:lpstr>Global III: Injections</vt:lpstr>
      <vt:lpstr>Global IV: Injections</vt:lpstr>
      <vt:lpstr>Global V:  BBFs and PBI/streamers</vt:lpstr>
      <vt:lpstr>Global VI:  BBFs and PBI/streamers</vt:lpstr>
      <vt:lpstr>What next?</vt:lpstr>
      <vt:lpstr>Summary and final thoughts</vt:lpstr>
      <vt:lpstr>PowerPoint Presentation</vt:lpstr>
      <vt:lpstr>PowerPoint Presentation</vt:lpstr>
      <vt:lpstr>PowerPoint Presentation</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WAM-IPE Review Status of transition of WAM-IPE to operations</dc:title>
  <cp:lastModifiedBy>Raeder, Joachim</cp:lastModifiedBy>
  <cp:revision>340</cp:revision>
  <cp:lastPrinted>2018-04-20T17:24:35Z</cp:lastPrinted>
  <dcterms:created xsi:type="dcterms:W3CDTF">2019-06-16T02:47:00Z</dcterms:created>
  <dcterms:modified xsi:type="dcterms:W3CDTF">2020-10-26T18:04:40Z</dcterms:modified>
</cp:coreProperties>
</file>