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mov" ContentType="video/quicktime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636" r:id="rId3"/>
    <p:sldId id="697" r:id="rId4"/>
    <p:sldId id="699" r:id="rId5"/>
    <p:sldId id="664" r:id="rId6"/>
    <p:sldId id="703" r:id="rId7"/>
    <p:sldId id="704" r:id="rId8"/>
    <p:sldId id="705" r:id="rId9"/>
    <p:sldId id="706" r:id="rId10"/>
    <p:sldId id="707" r:id="rId11"/>
    <p:sldId id="558" r:id="rId12"/>
    <p:sldId id="708" r:id="rId13"/>
    <p:sldId id="709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32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32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32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32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792">
          <p15:clr>
            <a:srgbClr val="A4A3A4"/>
          </p15:clr>
        </p15:guide>
        <p15:guide id="2" pos="36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ABABAB"/>
    <a:srgbClr val="FF00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62" autoAdjust="0"/>
    <p:restoredTop sz="97718" autoAdjust="0"/>
  </p:normalViewPr>
  <p:slideViewPr>
    <p:cSldViewPr showGuides="1">
      <p:cViewPr varScale="1">
        <p:scale>
          <a:sx n="141" d="100"/>
          <a:sy n="141" d="100"/>
        </p:scale>
        <p:origin x="648" y="184"/>
      </p:cViewPr>
      <p:guideLst>
        <p:guide orient="horz" pos="3792"/>
        <p:guide pos="36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handoutMaster" Target="handoutMasters/handout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43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43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473E8BE-F351-3A4C-A164-57A7A0C78D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5983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848DB28-2652-AE46-BEA8-B7C9B27C6D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9891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61B4E635-A6BD-9E4B-A507-7ACEC20E54C2}" type="slidenum">
              <a:rPr lang="en-US" sz="1200"/>
              <a:pPr eaLnBrk="1" hangingPunct="1"/>
              <a:t>1</a:t>
            </a:fld>
            <a:endParaRPr lang="en-US" sz="1200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63D50677-B538-3D41-B076-A1519C6FA92E}" type="slidenum">
              <a:rPr lang="en-US" sz="1200"/>
              <a:pPr eaLnBrk="1" hangingPunct="1"/>
              <a:t>10</a:t>
            </a:fld>
            <a:endParaRPr lang="en-US" sz="1200"/>
          </a:p>
        </p:txBody>
      </p:sp>
      <p:sp>
        <p:nvSpPr>
          <p:cNvPr id="1741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6C8C5092-F045-C24D-9CF2-EDCF2BB322BB}" type="slidenum">
              <a:rPr lang="en-US" sz="1200"/>
              <a:pPr eaLnBrk="1" hangingPunct="1"/>
              <a:t>11</a:t>
            </a:fld>
            <a:endParaRPr lang="en-US" sz="1200"/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6C8C5092-F045-C24D-9CF2-EDCF2BB322BB}" type="slidenum">
              <a:rPr lang="en-US" sz="1200"/>
              <a:pPr eaLnBrk="1" hangingPunct="1"/>
              <a:t>12</a:t>
            </a:fld>
            <a:endParaRPr lang="en-US" sz="1200"/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63D50677-B538-3D41-B076-A1519C6FA92E}" type="slidenum">
              <a:rPr lang="en-US" sz="1200"/>
              <a:pPr eaLnBrk="1" hangingPunct="1"/>
              <a:t>13</a:t>
            </a:fld>
            <a:endParaRPr lang="en-US" sz="1200"/>
          </a:p>
        </p:txBody>
      </p:sp>
      <p:sp>
        <p:nvSpPr>
          <p:cNvPr id="1741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63D50677-B538-3D41-B076-A1519C6FA92E}" type="slidenum">
              <a:rPr lang="en-US" sz="1200"/>
              <a:pPr eaLnBrk="1" hangingPunct="1"/>
              <a:t>2</a:t>
            </a:fld>
            <a:endParaRPr lang="en-US" sz="1200"/>
          </a:p>
        </p:txBody>
      </p:sp>
      <p:sp>
        <p:nvSpPr>
          <p:cNvPr id="1741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7EFA9CE6-8559-F04C-AE83-425161847575}" type="slidenum">
              <a:rPr lang="en-US" sz="1200"/>
              <a:pPr eaLnBrk="1" hangingPunct="1"/>
              <a:t>3</a:t>
            </a:fld>
            <a:endParaRPr lang="en-US" sz="1200"/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09EF10F8-444B-984C-8DA2-793AB3E5F51A}" type="slidenum">
              <a:rPr lang="en-US" sz="1200"/>
              <a:pPr eaLnBrk="1" hangingPunct="1"/>
              <a:t>4</a:t>
            </a:fld>
            <a:endParaRPr lang="en-US" sz="120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63D50677-B538-3D41-B076-A1519C6FA92E}" type="slidenum">
              <a:rPr lang="en-US" sz="1200"/>
              <a:pPr eaLnBrk="1" hangingPunct="1"/>
              <a:t>5</a:t>
            </a:fld>
            <a:endParaRPr lang="en-US" sz="1200"/>
          </a:p>
        </p:txBody>
      </p:sp>
      <p:sp>
        <p:nvSpPr>
          <p:cNvPr id="1741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63D50677-B538-3D41-B076-A1519C6FA92E}" type="slidenum">
              <a:rPr lang="en-US" sz="1200"/>
              <a:pPr eaLnBrk="1" hangingPunct="1"/>
              <a:t>6</a:t>
            </a:fld>
            <a:endParaRPr lang="en-US" sz="1200"/>
          </a:p>
        </p:txBody>
      </p:sp>
      <p:sp>
        <p:nvSpPr>
          <p:cNvPr id="1741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63D50677-B538-3D41-B076-A1519C6FA92E}" type="slidenum">
              <a:rPr lang="en-US" sz="1200"/>
              <a:pPr eaLnBrk="1" hangingPunct="1"/>
              <a:t>7</a:t>
            </a:fld>
            <a:endParaRPr lang="en-US" sz="1200"/>
          </a:p>
        </p:txBody>
      </p:sp>
      <p:sp>
        <p:nvSpPr>
          <p:cNvPr id="1741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63D50677-B538-3D41-B076-A1519C6FA92E}" type="slidenum">
              <a:rPr lang="en-US" sz="1200"/>
              <a:pPr eaLnBrk="1" hangingPunct="1"/>
              <a:t>8</a:t>
            </a:fld>
            <a:endParaRPr lang="en-US" sz="1200"/>
          </a:p>
        </p:txBody>
      </p:sp>
      <p:sp>
        <p:nvSpPr>
          <p:cNvPr id="1741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63D50677-B538-3D41-B076-A1519C6FA92E}" type="slidenum">
              <a:rPr lang="en-US" sz="1200"/>
              <a:pPr eaLnBrk="1" hangingPunct="1"/>
              <a:t>9</a:t>
            </a:fld>
            <a:endParaRPr lang="en-US" sz="1200"/>
          </a:p>
        </p:txBody>
      </p:sp>
      <p:sp>
        <p:nvSpPr>
          <p:cNvPr id="1741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B94E57-7EB2-FB4C-A0B5-3D21C59DAC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937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BB41D-A473-FD46-A3F7-AABD23BDD1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5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DA7043-C4B5-CB47-8513-43657E4216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4909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258D52-8F74-3D40-BF1B-071ABC6A4B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050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90915D-2E95-8043-AB9F-3A67D1D320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256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1ACBF3-6C7B-5441-A34B-3982368E4B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354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2DE74E-722D-9845-9C39-4A39ED5BB5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06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C83DAA-0468-A744-B871-FE7AA5DEEF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189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969028-1593-2B43-AD2F-42B5BF788E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873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9E410D-C911-C043-B5DB-BE4F483DCA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57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3E46E1-916A-964B-8917-5F97E126DA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992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F742E-A87A-834A-AE7C-43C9E4820A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442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94F4013B-A756-7642-9622-053B5D0EAE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hyperlink" Target="http://ccmc.gsfc.nasa.gov/" TargetMode="External"/><Relationship Id="rId5" Type="http://schemas.openxmlformats.org/officeDocument/2006/relationships/image" Target="../media/image4.png"/><Relationship Id="rId6" Type="http://schemas.openxmlformats.org/officeDocument/2006/relationships/image" Target="../media/image5.jpeg"/><Relationship Id="rId7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4" Type="http://schemas.openxmlformats.org/officeDocument/2006/relationships/notesSlide" Target="../notesSlides/notesSlide6.xml"/><Relationship Id="rId5" Type="http://schemas.openxmlformats.org/officeDocument/2006/relationships/image" Target="../media/image9.png"/><Relationship Id="rId1" Type="http://schemas.microsoft.com/office/2007/relationships/media" Target="../media/media1.mov"/><Relationship Id="rId2" Type="http://schemas.openxmlformats.org/officeDocument/2006/relationships/video" Target="../media/media1.mo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4" Type="http://schemas.openxmlformats.org/officeDocument/2006/relationships/image" Target="../media/image11.jpg"/><Relationship Id="rId5" Type="http://schemas.openxmlformats.org/officeDocument/2006/relationships/image" Target="../media/image12.jp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jpg"/><Relationship Id="rId5" Type="http://schemas.openxmlformats.org/officeDocument/2006/relationships/image" Target="../media/image15.jpg"/><Relationship Id="rId6" Type="http://schemas.openxmlformats.org/officeDocument/2006/relationships/image" Target="../media/image16.jp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4.jp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" y="685800"/>
            <a:ext cx="8763000" cy="1676400"/>
          </a:xfrm>
        </p:spPr>
        <p:txBody>
          <a:bodyPr/>
          <a:lstStyle/>
          <a:p>
            <a:pPr eaLnBrk="1" hangingPunct="1"/>
            <a:r>
              <a:rPr lang="en-US" sz="4000" dirty="0" err="1">
                <a:latin typeface="Comic Sans MS"/>
                <a:cs typeface="Comic Sans MS"/>
              </a:rPr>
              <a:t>Stormtime</a:t>
            </a:r>
            <a:r>
              <a:rPr lang="en-US" sz="4000" dirty="0">
                <a:latin typeface="Comic Sans MS"/>
                <a:cs typeface="Comic Sans MS"/>
              </a:rPr>
              <a:t> SAPS events: </a:t>
            </a:r>
            <a:r>
              <a:rPr lang="en-US" sz="4000" dirty="0" err="1">
                <a:latin typeface="Comic Sans MS"/>
                <a:cs typeface="Comic Sans MS"/>
              </a:rPr>
              <a:t>OpenGGCM</a:t>
            </a:r>
            <a:r>
              <a:rPr lang="en-US" sz="4000" dirty="0">
                <a:latin typeface="Comic Sans MS"/>
                <a:cs typeface="Comic Sans MS"/>
              </a:rPr>
              <a:t>-RCM-CTIM modeling and data comparisons</a:t>
            </a:r>
            <a:r>
              <a:rPr lang="en-US" sz="4000" dirty="0" smtClean="0">
                <a:latin typeface="Comic Sans MS"/>
                <a:cs typeface="Comic Sans MS"/>
              </a:rPr>
              <a:t/>
            </a:r>
            <a:br>
              <a:rPr lang="en-US" sz="4000" dirty="0" smtClean="0">
                <a:latin typeface="Comic Sans MS"/>
                <a:cs typeface="Comic Sans MS"/>
              </a:rPr>
            </a:br>
            <a:endParaRPr lang="en-US" sz="4000" dirty="0">
              <a:solidFill>
                <a:srgbClr val="FF0000"/>
              </a:solidFill>
              <a:latin typeface="Comic Sans MS"/>
              <a:ea typeface="ＭＳ Ｐゴシック" charset="0"/>
              <a:cs typeface="Comic Sans MS"/>
            </a:endParaRPr>
          </a:p>
        </p:txBody>
      </p:sp>
      <p:sp>
        <p:nvSpPr>
          <p:cNvPr id="1638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2590800"/>
            <a:ext cx="8686800" cy="3505200"/>
          </a:xfrm>
        </p:spPr>
        <p:txBody>
          <a:bodyPr/>
          <a:lstStyle/>
          <a:p>
            <a:pPr marL="533400" indent="-533400" eaLnBrk="1" hangingPunct="1"/>
            <a:r>
              <a:rPr lang="en-US" sz="1800" dirty="0">
                <a:solidFill>
                  <a:srgbClr val="000000"/>
                </a:solidFill>
                <a:latin typeface="Helvetica" charset="0"/>
                <a:ea typeface="ＭＳ Ｐゴシック" charset="0"/>
                <a:cs typeface="ＭＳ Ｐゴシック" charset="0"/>
              </a:rPr>
              <a:t>Joachim </a:t>
            </a:r>
            <a:r>
              <a:rPr lang="en-US" sz="1800" dirty="0" smtClean="0">
                <a:solidFill>
                  <a:srgbClr val="000000"/>
                </a:solidFill>
                <a:latin typeface="Helvetica" charset="0"/>
                <a:ea typeface="ＭＳ Ｐゴシック" charset="0"/>
                <a:cs typeface="ＭＳ Ｐゴシック" charset="0"/>
              </a:rPr>
              <a:t>Raeder, Doug Cramer &amp; Joseph Jensen</a:t>
            </a:r>
            <a:r>
              <a:rPr lang="en-US" sz="1800" dirty="0">
                <a:solidFill>
                  <a:srgbClr val="000000"/>
                </a:solidFill>
                <a:latin typeface="Helvetica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800" dirty="0" smtClean="0">
                <a:solidFill>
                  <a:srgbClr val="000000"/>
                </a:solidFill>
                <a:latin typeface="Helvetica" charset="0"/>
                <a:ea typeface="ＭＳ Ｐゴシック" charset="0"/>
                <a:cs typeface="ＭＳ Ｐゴシック" charset="0"/>
              </a:rPr>
              <a:t>(Space Science Center, UNH)</a:t>
            </a:r>
          </a:p>
          <a:p>
            <a:pPr marL="533400" indent="-533400" eaLnBrk="1" hangingPunct="1"/>
            <a:r>
              <a:rPr lang="en-US" sz="1800" dirty="0" smtClean="0">
                <a:solidFill>
                  <a:srgbClr val="000000"/>
                </a:solidFill>
                <a:latin typeface="Helvetica" charset="0"/>
                <a:ea typeface="ＭＳ Ｐゴシック" charset="0"/>
                <a:cs typeface="ＭＳ Ｐゴシック" charset="0"/>
              </a:rPr>
              <a:t>Frank </a:t>
            </a:r>
            <a:r>
              <a:rPr lang="en-US" sz="1800" dirty="0" err="1" smtClean="0">
                <a:solidFill>
                  <a:srgbClr val="000000"/>
                </a:solidFill>
                <a:latin typeface="Helvetica" charset="0"/>
                <a:ea typeface="ＭＳ Ｐゴシック" charset="0"/>
                <a:cs typeface="ＭＳ Ｐゴシック" charset="0"/>
              </a:rPr>
              <a:t>Toffoletto</a:t>
            </a:r>
            <a:r>
              <a:rPr lang="en-US" sz="1800" dirty="0" smtClean="0">
                <a:solidFill>
                  <a:srgbClr val="000000"/>
                </a:solidFill>
                <a:latin typeface="Helvetica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800" dirty="0">
                <a:solidFill>
                  <a:srgbClr val="000000"/>
                </a:solidFill>
                <a:latin typeface="Helvetica" charset="0"/>
                <a:ea typeface="ＭＳ Ｐゴシック" charset="0"/>
                <a:cs typeface="ＭＳ Ｐゴシック" charset="0"/>
              </a:rPr>
              <a:t>&amp;</a:t>
            </a:r>
            <a:r>
              <a:rPr lang="en-US" sz="1800" dirty="0" smtClean="0">
                <a:solidFill>
                  <a:srgbClr val="000000"/>
                </a:solidFill>
                <a:latin typeface="Helvetica" charset="0"/>
                <a:ea typeface="ＭＳ Ｐゴシック" charset="0"/>
                <a:cs typeface="ＭＳ Ｐゴシック" charset="0"/>
              </a:rPr>
              <a:t> Stan </a:t>
            </a:r>
            <a:r>
              <a:rPr lang="en-US" sz="1800" dirty="0" err="1" smtClean="0">
                <a:solidFill>
                  <a:srgbClr val="000000"/>
                </a:solidFill>
                <a:latin typeface="Helvetica" charset="0"/>
                <a:ea typeface="ＭＳ Ｐゴシック" charset="0"/>
                <a:cs typeface="ＭＳ Ｐゴシック" charset="0"/>
              </a:rPr>
              <a:t>Sazykin</a:t>
            </a:r>
            <a:r>
              <a:rPr lang="en-US" sz="1800" dirty="0">
                <a:solidFill>
                  <a:srgbClr val="000000"/>
                </a:solidFill>
                <a:latin typeface="Helvetica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800" dirty="0" smtClean="0">
                <a:solidFill>
                  <a:srgbClr val="000000"/>
                </a:solidFill>
                <a:latin typeface="Helvetica" charset="0"/>
                <a:ea typeface="ＭＳ Ｐゴシック" charset="0"/>
                <a:cs typeface="ＭＳ Ｐゴシック" charset="0"/>
              </a:rPr>
              <a:t>(Rice University)</a:t>
            </a:r>
          </a:p>
          <a:p>
            <a:pPr marL="533400" indent="-533400" eaLnBrk="1" hangingPunct="1"/>
            <a:r>
              <a:rPr lang="en-US" sz="1800" dirty="0" smtClean="0">
                <a:solidFill>
                  <a:srgbClr val="000000"/>
                </a:solidFill>
                <a:latin typeface="Helvetica" charset="0"/>
                <a:ea typeface="ＭＳ Ｐゴシック" charset="0"/>
                <a:cs typeface="ＭＳ Ｐゴシック" charset="0"/>
              </a:rPr>
              <a:t>Hien </a:t>
            </a:r>
            <a:r>
              <a:rPr lang="en-US" sz="1800" dirty="0">
                <a:solidFill>
                  <a:srgbClr val="000000"/>
                </a:solidFill>
                <a:latin typeface="Helvetica" charset="0"/>
                <a:ea typeface="ＭＳ Ｐゴシック" charset="0"/>
                <a:cs typeface="ＭＳ Ｐゴシック" charset="0"/>
              </a:rPr>
              <a:t>Vo (Vietnamese German </a:t>
            </a:r>
            <a:r>
              <a:rPr lang="en-US" sz="1800" dirty="0" smtClean="0">
                <a:solidFill>
                  <a:srgbClr val="000000"/>
                </a:solidFill>
                <a:latin typeface="Helvetica" charset="0"/>
                <a:ea typeface="ＭＳ Ｐゴシック" charset="0"/>
                <a:cs typeface="ＭＳ Ｐゴシック" charset="0"/>
              </a:rPr>
              <a:t>University, Ho-Chi Minh City, Vietnam)</a:t>
            </a:r>
          </a:p>
          <a:p>
            <a:pPr marL="533400" indent="-533400" eaLnBrk="1" hangingPunct="1"/>
            <a:r>
              <a:rPr lang="en-US" sz="1800" dirty="0" smtClean="0">
                <a:solidFill>
                  <a:srgbClr val="000000"/>
                </a:solidFill>
                <a:latin typeface="Helvetica" charset="0"/>
                <a:ea typeface="ＭＳ Ｐゴシック" charset="0"/>
                <a:cs typeface="ＭＳ Ｐゴシック" charset="0"/>
              </a:rPr>
              <a:t>John Foster &amp; Phil Erickson (MIT/Haystack)</a:t>
            </a:r>
          </a:p>
          <a:p>
            <a:pPr marL="533400" indent="-533400" eaLnBrk="1" hangingPunct="1"/>
            <a:r>
              <a:rPr lang="en-US" sz="1800" dirty="0" smtClean="0">
                <a:solidFill>
                  <a:srgbClr val="000000"/>
                </a:solidFill>
                <a:latin typeface="Helvetica" charset="0"/>
                <a:ea typeface="ＭＳ Ｐゴシック" charset="0"/>
                <a:cs typeface="ＭＳ Ｐゴシック" charset="0"/>
              </a:rPr>
              <a:t>Phil Anderson (UT Dallas)</a:t>
            </a:r>
            <a:endParaRPr lang="en-US" sz="1800" dirty="0">
              <a:solidFill>
                <a:srgbClr val="000000"/>
              </a:solidFill>
              <a:latin typeface="Helvetica" charset="0"/>
              <a:ea typeface="ＭＳ Ｐゴシック" charset="0"/>
              <a:cs typeface="ＭＳ Ｐゴシック" charset="0"/>
            </a:endParaRPr>
          </a:p>
          <a:p>
            <a:pPr marL="533400" indent="-533400" eaLnBrk="1" hangingPunct="1"/>
            <a:endParaRPr lang="en-US" sz="2800" dirty="0">
              <a:solidFill>
                <a:srgbClr val="000000"/>
              </a:solidFill>
              <a:latin typeface="Helvetica" charset="0"/>
              <a:ea typeface="ＭＳ Ｐゴシック" charset="0"/>
              <a:cs typeface="ＭＳ Ｐゴシック" charset="0"/>
            </a:endParaRPr>
          </a:p>
          <a:p>
            <a:pPr marL="533400" indent="-533400" eaLnBrk="1" hangingPunct="1"/>
            <a:endParaRPr lang="en-US" sz="2400" dirty="0">
              <a:solidFill>
                <a:srgbClr val="000000"/>
              </a:solidFill>
              <a:latin typeface="Helvetica" charset="0"/>
              <a:ea typeface="ＭＳ Ｐゴシック" charset="0"/>
              <a:cs typeface="ＭＳ Ｐゴシック" charset="0"/>
            </a:endParaRPr>
          </a:p>
          <a:p>
            <a:pPr marL="533400" indent="-533400" eaLnBrk="1" hangingPunct="1"/>
            <a:r>
              <a:rPr lang="en-US" sz="1400" dirty="0" smtClean="0">
                <a:solidFill>
                  <a:srgbClr val="000000"/>
                </a:solidFill>
                <a:latin typeface="Helvetica" charset="0"/>
                <a:ea typeface="ＭＳ Ｐゴシック" charset="0"/>
                <a:cs typeface="Helvetica" charset="0"/>
              </a:rPr>
              <a:t>European </a:t>
            </a:r>
            <a:r>
              <a:rPr lang="en-US" sz="1400" dirty="0">
                <a:solidFill>
                  <a:srgbClr val="000000"/>
                </a:solidFill>
                <a:latin typeface="Helvetica" charset="0"/>
                <a:ea typeface="ＭＳ Ｐゴシック" charset="0"/>
                <a:cs typeface="Helvetica" charset="0"/>
              </a:rPr>
              <a:t>Geosciences </a:t>
            </a:r>
            <a:r>
              <a:rPr lang="en-US" sz="1400" dirty="0" smtClean="0">
                <a:solidFill>
                  <a:srgbClr val="000000"/>
                </a:solidFill>
                <a:latin typeface="Helvetica" charset="0"/>
                <a:ea typeface="ＭＳ Ｐゴシック" charset="0"/>
                <a:cs typeface="Helvetica" charset="0"/>
              </a:rPr>
              <a:t>Union General </a:t>
            </a:r>
            <a:r>
              <a:rPr lang="en-US" sz="1400" dirty="0">
                <a:solidFill>
                  <a:srgbClr val="000000"/>
                </a:solidFill>
                <a:latin typeface="Helvetica" charset="0"/>
                <a:ea typeface="ＭＳ Ｐゴシック" charset="0"/>
                <a:cs typeface="Helvetica" charset="0"/>
              </a:rPr>
              <a:t>Assembly </a:t>
            </a:r>
            <a:r>
              <a:rPr lang="en-US" sz="1400" dirty="0" smtClean="0">
                <a:solidFill>
                  <a:srgbClr val="000000"/>
                </a:solidFill>
                <a:latin typeface="Helvetica" charset="0"/>
                <a:ea typeface="ＭＳ Ｐゴシック" charset="0"/>
                <a:cs typeface="Helvetica" charset="0"/>
              </a:rPr>
              <a:t>2017, Vienna, Austria, 28 </a:t>
            </a:r>
            <a:r>
              <a:rPr lang="en-US" sz="1400" dirty="0">
                <a:solidFill>
                  <a:srgbClr val="000000"/>
                </a:solidFill>
                <a:latin typeface="Helvetica" charset="0"/>
                <a:ea typeface="ＭＳ Ｐゴシック" charset="0"/>
                <a:cs typeface="Helvetica" charset="0"/>
              </a:rPr>
              <a:t>April </a:t>
            </a:r>
            <a:r>
              <a:rPr lang="en-US" sz="1400" dirty="0" smtClean="0">
                <a:solidFill>
                  <a:srgbClr val="000000"/>
                </a:solidFill>
                <a:latin typeface="Helvetica" charset="0"/>
                <a:ea typeface="ＭＳ Ｐゴシック" charset="0"/>
                <a:cs typeface="Helvetica" charset="0"/>
              </a:rPr>
              <a:t>2017</a:t>
            </a:r>
            <a:endParaRPr lang="en-US" sz="2000" dirty="0">
              <a:solidFill>
                <a:srgbClr val="000000"/>
              </a:solidFill>
              <a:latin typeface="Helvetic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685800"/>
          </a:xfrm>
        </p:spPr>
        <p:txBody>
          <a:bodyPr/>
          <a:lstStyle/>
          <a:p>
            <a:pPr eaLnBrk="1" hangingPunct="1"/>
            <a:r>
              <a:rPr lang="en-US" sz="3200" dirty="0" smtClean="0">
                <a:latin typeface="Comic Sans MS" charset="0"/>
                <a:ea typeface="ＭＳ Ｐゴシック" charset="0"/>
                <a:cs typeface="Comic Sans MS" charset="0"/>
              </a:rPr>
              <a:t>Storm Enhanced Density (SED)</a:t>
            </a:r>
            <a:br>
              <a:rPr lang="en-US" sz="3200" dirty="0" smtClean="0">
                <a:latin typeface="Comic Sans MS" charset="0"/>
                <a:ea typeface="ＭＳ Ｐゴシック" charset="0"/>
                <a:cs typeface="Comic Sans MS" charset="0"/>
              </a:rPr>
            </a:br>
            <a:r>
              <a:rPr lang="en-US" sz="3200" dirty="0" smtClean="0">
                <a:latin typeface="Comic Sans MS" charset="0"/>
                <a:ea typeface="ＭＳ Ｐゴシック" charset="0"/>
                <a:cs typeface="Comic Sans MS" charset="0"/>
              </a:rPr>
              <a:t>Tongue of Ionization (TOI)</a:t>
            </a:r>
            <a:endParaRPr lang="en-US" sz="3200" dirty="0">
              <a:latin typeface="Comic Sans MS" charset="0"/>
              <a:ea typeface="ＭＳ Ｐゴシック" charset="0"/>
              <a:cs typeface="Comic Sans MS" charset="0"/>
            </a:endParaRPr>
          </a:p>
        </p:txBody>
      </p:sp>
      <p:sp>
        <p:nvSpPr>
          <p:cNvPr id="163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01FDD082-9113-0D45-B25D-AF2522EAFD46}" type="slidenum">
              <a:rPr lang="en-US" sz="1400"/>
              <a:pPr eaLnBrk="1" hangingPunct="1"/>
              <a:t>10</a:t>
            </a:fld>
            <a:endParaRPr lang="en-US" sz="1400"/>
          </a:p>
        </p:txBody>
      </p:sp>
      <p:sp>
        <p:nvSpPr>
          <p:cNvPr id="2" name="TextBox 1"/>
          <p:cNvSpPr txBox="1"/>
          <p:nvPr/>
        </p:nvSpPr>
        <p:spPr>
          <a:xfrm>
            <a:off x="76200" y="1295400"/>
            <a:ext cx="3657600" cy="5016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 smtClean="0">
                <a:latin typeface="Arial"/>
                <a:cs typeface="Arial"/>
              </a:rPr>
              <a:t>The sunward convection associated with SAPS drives plasma into the dayside (1).</a:t>
            </a:r>
          </a:p>
          <a:p>
            <a:endParaRPr lang="en-US" sz="16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US" sz="1600" dirty="0" smtClean="0">
                <a:latin typeface="Arial"/>
                <a:cs typeface="Arial"/>
              </a:rPr>
              <a:t>High solar UV/EUV flux increases ionization and e- density (2), forming a region of storm enhanced density.</a:t>
            </a:r>
          </a:p>
          <a:p>
            <a:endParaRPr lang="en-US" sz="16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US" sz="1600" dirty="0" smtClean="0">
                <a:latin typeface="Arial"/>
                <a:cs typeface="Arial"/>
              </a:rPr>
              <a:t>When the flow turns </a:t>
            </a:r>
            <a:r>
              <a:rPr lang="en-US" sz="1600" dirty="0" err="1" smtClean="0">
                <a:latin typeface="Arial"/>
                <a:cs typeface="Arial"/>
              </a:rPr>
              <a:t>tailward</a:t>
            </a:r>
            <a:r>
              <a:rPr lang="en-US" sz="1600" dirty="0" smtClean="0">
                <a:latin typeface="Arial"/>
                <a:cs typeface="Arial"/>
              </a:rPr>
              <a:t> again (3), it is driven to higher altitude due to field line inclination (4).  This forms the Tongue Of Ionization (4,5).</a:t>
            </a:r>
          </a:p>
          <a:p>
            <a:pPr marL="285750" indent="-285750">
              <a:buFont typeface="Arial"/>
              <a:buChar char="•"/>
            </a:pPr>
            <a:endParaRPr lang="en-US" sz="1600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US" sz="1600" dirty="0" smtClean="0">
                <a:latin typeface="Arial"/>
                <a:cs typeface="Arial"/>
              </a:rPr>
              <a:t>We have yet to find this in the simulations.  There are some issues with CTIM vertical transport, which should get resolved with IPE.</a:t>
            </a:r>
            <a:endParaRPr lang="en-US" sz="1600" dirty="0">
              <a:latin typeface="Arial"/>
              <a:cs typeface="Arial"/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762000" y="6334658"/>
            <a:ext cx="232639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74625" indent="-174625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marL="0" indent="0"/>
            <a:r>
              <a:rPr lang="en-US" sz="1400" dirty="0" smtClean="0">
                <a:latin typeface="Arial" charset="0"/>
              </a:rPr>
              <a:t>Foster et al., GRL, 2014 </a:t>
            </a:r>
            <a:r>
              <a:rPr lang="en-US" sz="1400" dirty="0" smtClean="0">
                <a:latin typeface="Arial" charset="0"/>
                <a:sym typeface="Wingdings"/>
              </a:rPr>
              <a:t></a:t>
            </a:r>
            <a:endParaRPr lang="en-US" sz="1400" dirty="0">
              <a:latin typeface="Arial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6200" y="1524000"/>
            <a:ext cx="5128416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379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ChangeArrowheads="1"/>
          </p:cNvSpPr>
          <p:nvPr/>
        </p:nvSpPr>
        <p:spPr bwMode="auto">
          <a:xfrm>
            <a:off x="76200" y="152400"/>
            <a:ext cx="8991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dirty="0" smtClean="0">
                <a:solidFill>
                  <a:schemeClr val="tx2"/>
                </a:solidFill>
                <a:latin typeface="Comic Sans MS" charset="0"/>
              </a:rPr>
              <a:t>Summary and Conclusions</a:t>
            </a:r>
            <a:endParaRPr lang="en-US" dirty="0">
              <a:solidFill>
                <a:schemeClr val="tx2"/>
              </a:solidFill>
              <a:latin typeface="Comic Sans MS" charset="0"/>
            </a:endParaRPr>
          </a:p>
        </p:txBody>
      </p:sp>
      <p:sp>
        <p:nvSpPr>
          <p:cNvPr id="5120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609600"/>
            <a:ext cx="8534400" cy="5334000"/>
          </a:xfrm>
        </p:spPr>
        <p:txBody>
          <a:bodyPr/>
          <a:lstStyle/>
          <a:p>
            <a:pPr marL="803275" indent="-292100" eaLnBrk="1" hangingPunct="1">
              <a:lnSpc>
                <a:spcPct val="90000"/>
              </a:lnSpc>
              <a:spcAft>
                <a:spcPts val="600"/>
              </a:spcAft>
              <a:buNone/>
            </a:pPr>
            <a:endParaRPr lang="en-US" sz="2000" dirty="0">
              <a:latin typeface="Helvetica" charset="0"/>
              <a:ea typeface="Helvetica" charset="0"/>
              <a:cs typeface="Helvetica" charset="0"/>
            </a:endParaRPr>
          </a:p>
          <a:p>
            <a:pPr marL="803275" indent="-292100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000" dirty="0" smtClean="0">
                <a:latin typeface="Helvetica" charset="0"/>
                <a:ea typeface="Helvetica" charset="0"/>
                <a:cs typeface="Helvetica" charset="0"/>
              </a:rPr>
              <a:t>Coupled </a:t>
            </a:r>
            <a:r>
              <a:rPr lang="en-US" sz="2000" dirty="0" err="1" smtClean="0">
                <a:latin typeface="Helvetica" charset="0"/>
                <a:ea typeface="Helvetica" charset="0"/>
                <a:cs typeface="Helvetica" charset="0"/>
              </a:rPr>
              <a:t>OpenGGCM</a:t>
            </a:r>
            <a:r>
              <a:rPr lang="en-US" sz="2000" dirty="0" smtClean="0">
                <a:latin typeface="Helvetica" charset="0"/>
                <a:ea typeface="Helvetica" charset="0"/>
                <a:cs typeface="Helvetica" charset="0"/>
              </a:rPr>
              <a:t>-RCM-CTIM reproduces SAPS and their main characteristics: location, strength, latitude-MLT dependence, and e- trough.</a:t>
            </a:r>
          </a:p>
          <a:p>
            <a:pPr marL="803275" indent="-292100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000" dirty="0" smtClean="0">
                <a:latin typeface="Helvetica" charset="0"/>
                <a:ea typeface="Helvetica" charset="0"/>
                <a:cs typeface="Helvetica" charset="0"/>
              </a:rPr>
              <a:t>All model components together are required to produce SAPS.</a:t>
            </a:r>
          </a:p>
          <a:p>
            <a:pPr marL="803275" indent="-292100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000" dirty="0" smtClean="0">
                <a:latin typeface="Helvetica" charset="0"/>
                <a:ea typeface="Helvetica" charset="0"/>
                <a:cs typeface="Helvetica" charset="0"/>
              </a:rPr>
              <a:t>SAPS can split into two channels near midnight.</a:t>
            </a:r>
          </a:p>
          <a:p>
            <a:pPr marL="803275" indent="-292100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000" dirty="0" smtClean="0">
                <a:latin typeface="Helvetica" charset="0"/>
                <a:ea typeface="Helvetica" charset="0"/>
                <a:cs typeface="Helvetica" charset="0"/>
              </a:rPr>
              <a:t>The latitude-MLT dependence (lower latitude near midnight) can be instantaneous.</a:t>
            </a:r>
          </a:p>
          <a:p>
            <a:pPr marL="803275" indent="-292100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000" dirty="0" smtClean="0">
                <a:latin typeface="Helvetica" charset="0"/>
                <a:ea typeface="Helvetica" charset="0"/>
                <a:cs typeface="Helvetica" charset="0"/>
              </a:rPr>
              <a:t>The trough appears to drift eastward and outside of the region of SAPS later in the main phase.</a:t>
            </a:r>
          </a:p>
          <a:p>
            <a:pPr marL="803275" indent="-292100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000" dirty="0" smtClean="0">
                <a:latin typeface="Helvetica" charset="0"/>
                <a:ea typeface="Helvetica" charset="0"/>
                <a:cs typeface="Helvetica" charset="0"/>
              </a:rPr>
              <a:t>Further investigations as to SW/IMF dependence, mechanisms, and feedbacks are now possible</a:t>
            </a:r>
            <a:r>
              <a:rPr lang="en-US" sz="2000" dirty="0" smtClean="0">
                <a:latin typeface="Helvetica" charset="0"/>
                <a:ea typeface="Helvetica" charset="0"/>
                <a:cs typeface="Helvetica" charset="0"/>
              </a:rPr>
              <a:t>.</a:t>
            </a:r>
          </a:p>
          <a:p>
            <a:pPr marL="803275" indent="-292100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1600" b="1" dirty="0">
                <a:latin typeface="Helvetica" charset="0"/>
                <a:ea typeface="Helvetica" charset="0"/>
                <a:cs typeface="Helvetica" charset="0"/>
              </a:rPr>
              <a:t>Raeder, J., W. D. Cramer, J. Jensen, T. Fuller-Rowell, N. Maruyama, F. </a:t>
            </a:r>
            <a:r>
              <a:rPr lang="en-US" sz="1600" b="1" dirty="0" err="1">
                <a:latin typeface="Helvetica" charset="0"/>
                <a:ea typeface="Helvetica" charset="0"/>
                <a:cs typeface="Helvetica" charset="0"/>
              </a:rPr>
              <a:t>Toffoletto</a:t>
            </a:r>
            <a:r>
              <a:rPr lang="en-US" sz="1600" b="1" dirty="0">
                <a:latin typeface="Helvetica" charset="0"/>
                <a:ea typeface="Helvetica" charset="0"/>
                <a:cs typeface="Helvetica" charset="0"/>
              </a:rPr>
              <a:t>, and H. Vo</a:t>
            </a:r>
            <a:r>
              <a:rPr lang="en-US" sz="1600" dirty="0">
                <a:latin typeface="Helvetica" charset="0"/>
                <a:ea typeface="Helvetica" charset="0"/>
                <a:cs typeface="Helvetica" charset="0"/>
              </a:rPr>
              <a:t>, Sub-</a:t>
            </a:r>
            <a:r>
              <a:rPr lang="en-US" sz="1600" dirty="0" err="1">
                <a:latin typeface="Helvetica" charset="0"/>
                <a:ea typeface="Helvetica" charset="0"/>
                <a:cs typeface="Helvetica" charset="0"/>
              </a:rPr>
              <a:t>Auroral</a:t>
            </a:r>
            <a:r>
              <a:rPr lang="en-US" sz="1600" dirty="0">
                <a:latin typeface="Helvetica" charset="0"/>
                <a:ea typeface="Helvetica" charset="0"/>
                <a:cs typeface="Helvetica" charset="0"/>
              </a:rPr>
              <a:t> Polarization Streams: A complex interaction between the magnetosphere, ionosphere, and thermosphere, </a:t>
            </a:r>
            <a:r>
              <a:rPr lang="en-US" sz="1600" i="1" dirty="0">
                <a:latin typeface="Helvetica" charset="0"/>
                <a:ea typeface="Helvetica" charset="0"/>
                <a:cs typeface="Helvetica" charset="0"/>
              </a:rPr>
              <a:t>Journal of Physics Conference Series</a:t>
            </a:r>
            <a:r>
              <a:rPr lang="en-US" sz="1600" dirty="0">
                <a:latin typeface="Helvetica" charset="0"/>
                <a:ea typeface="Helvetica" charset="0"/>
                <a:cs typeface="Helvetica" charset="0"/>
              </a:rPr>
              <a:t>, </a:t>
            </a:r>
            <a:r>
              <a:rPr lang="en-US" sz="1600" b="1" dirty="0">
                <a:latin typeface="Helvetica" charset="0"/>
                <a:ea typeface="Helvetica" charset="0"/>
                <a:cs typeface="Helvetica" charset="0"/>
              </a:rPr>
              <a:t>767</a:t>
            </a:r>
            <a:r>
              <a:rPr lang="en-US" sz="1600" dirty="0">
                <a:latin typeface="Helvetica" charset="0"/>
                <a:ea typeface="Helvetica" charset="0"/>
                <a:cs typeface="Helvetica" charset="0"/>
              </a:rPr>
              <a:t>, 1-10, 2016. 012021, (DOI: 10.1088/1742-6596/767/1/012021).</a:t>
            </a:r>
          </a:p>
          <a:p>
            <a:pPr marL="803275" indent="-292100" eaLnBrk="1" hangingPunct="1">
              <a:lnSpc>
                <a:spcPct val="90000"/>
              </a:lnSpc>
              <a:spcAft>
                <a:spcPts val="600"/>
              </a:spcAft>
            </a:pPr>
            <a:endParaRPr lang="en-US" sz="2000" dirty="0" smtClean="0">
              <a:latin typeface="Helvetica" charset="0"/>
              <a:ea typeface="Helvetica" charset="0"/>
              <a:cs typeface="Helvetic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ChangeArrowheads="1"/>
          </p:cNvSpPr>
          <p:nvPr/>
        </p:nvSpPr>
        <p:spPr bwMode="auto">
          <a:xfrm>
            <a:off x="76200" y="152400"/>
            <a:ext cx="38100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dirty="0" smtClean="0">
                <a:solidFill>
                  <a:schemeClr val="tx2"/>
                </a:solidFill>
                <a:latin typeface="Comic Sans MS" charset="0"/>
              </a:rPr>
              <a:t>Space Weather with a Cell Phone</a:t>
            </a:r>
            <a:endParaRPr lang="en-US" dirty="0">
              <a:solidFill>
                <a:schemeClr val="tx2"/>
              </a:solidFill>
              <a:latin typeface="Comic Sans MS" charset="0"/>
            </a:endParaRPr>
          </a:p>
        </p:txBody>
      </p:sp>
      <p:sp>
        <p:nvSpPr>
          <p:cNvPr id="5120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295400"/>
            <a:ext cx="3810000" cy="4419600"/>
          </a:xfrm>
        </p:spPr>
        <p:txBody>
          <a:bodyPr/>
          <a:lstStyle/>
          <a:p>
            <a:pPr marL="625475" indent="-285750" eaLnBrk="1" hangingPunct="1">
              <a:lnSpc>
                <a:spcPct val="90000"/>
              </a:lnSpc>
              <a:spcAft>
                <a:spcPts val="600"/>
              </a:spcAft>
              <a:tabLst>
                <a:tab pos="282575" algn="l"/>
              </a:tabLst>
            </a:pPr>
            <a:endParaRPr lang="en-US" sz="1400" dirty="0">
              <a:latin typeface="Helvetica" charset="0"/>
              <a:ea typeface="ＭＳ Ｐゴシック" charset="0"/>
              <a:cs typeface="ＭＳ Ｐゴシック" charset="0"/>
            </a:endParaRPr>
          </a:p>
          <a:p>
            <a:pPr marL="625475" indent="-285750" eaLnBrk="1" hangingPunct="1">
              <a:lnSpc>
                <a:spcPct val="90000"/>
              </a:lnSpc>
              <a:spcAft>
                <a:spcPts val="600"/>
              </a:spcAft>
              <a:tabLst>
                <a:tab pos="282575" algn="l"/>
              </a:tabLst>
            </a:pPr>
            <a:r>
              <a:rPr lang="en-US" sz="1400" dirty="0" smtClean="0">
                <a:latin typeface="Helvetica" charset="0"/>
                <a:ea typeface="ＭＳ Ｐゴシック" charset="0"/>
                <a:cs typeface="ＭＳ Ｐゴシック" charset="0"/>
              </a:rPr>
              <a:t>December 30/31, 2015 storm.</a:t>
            </a:r>
          </a:p>
          <a:p>
            <a:pPr marL="625475" indent="-285750" eaLnBrk="1" hangingPunct="1">
              <a:lnSpc>
                <a:spcPct val="90000"/>
              </a:lnSpc>
              <a:spcAft>
                <a:spcPts val="600"/>
              </a:spcAft>
              <a:tabLst>
                <a:tab pos="282575" algn="l"/>
              </a:tabLst>
            </a:pPr>
            <a:r>
              <a:rPr lang="en-US" sz="1400" dirty="0" smtClean="0">
                <a:latin typeface="Helvetica" charset="0"/>
                <a:ea typeface="ＭＳ Ｐゴシック" charset="0"/>
                <a:cs typeface="ＭＳ Ｐゴシック" charset="0"/>
              </a:rPr>
              <a:t>$10 cellphone in my backyard.</a:t>
            </a:r>
          </a:p>
          <a:p>
            <a:pPr marL="625475" indent="-285750" eaLnBrk="1" hangingPunct="1">
              <a:lnSpc>
                <a:spcPct val="90000"/>
              </a:lnSpc>
              <a:spcAft>
                <a:spcPts val="600"/>
              </a:spcAft>
              <a:tabLst>
                <a:tab pos="282575" algn="l"/>
              </a:tabLst>
            </a:pPr>
            <a:r>
              <a:rPr lang="en-US" sz="1400" dirty="0" smtClean="0">
                <a:latin typeface="Helvetica" charset="0"/>
                <a:ea typeface="ＭＳ Ｐゴシック" charset="0"/>
                <a:cs typeface="ＭＳ Ｐゴシック" charset="0"/>
              </a:rPr>
              <a:t>Noise ~50 </a:t>
            </a:r>
            <a:r>
              <a:rPr lang="en-US" sz="1400" dirty="0" err="1" smtClean="0">
                <a:latin typeface="Helvetica" charset="0"/>
                <a:ea typeface="ＭＳ Ｐゴシック" charset="0"/>
                <a:cs typeface="ＭＳ Ｐゴシック" charset="0"/>
              </a:rPr>
              <a:t>nT</a:t>
            </a:r>
            <a:r>
              <a:rPr lang="en-US" sz="1400" dirty="0" smtClean="0">
                <a:latin typeface="Helvetica" charset="0"/>
                <a:ea typeface="ＭＳ Ｐゴシック" charset="0"/>
                <a:cs typeface="ＭＳ Ｐゴシック" charset="0"/>
              </a:rPr>
              <a:t> for 1 minute averages.</a:t>
            </a:r>
          </a:p>
          <a:p>
            <a:pPr marL="625475" indent="-285750" eaLnBrk="1" hangingPunct="1">
              <a:lnSpc>
                <a:spcPct val="90000"/>
              </a:lnSpc>
              <a:spcAft>
                <a:spcPts val="600"/>
              </a:spcAft>
              <a:tabLst>
                <a:tab pos="282575" algn="l"/>
              </a:tabLst>
            </a:pPr>
            <a:r>
              <a:rPr lang="en-US" sz="1400" dirty="0" smtClean="0">
                <a:latin typeface="Helvetica" charset="0"/>
                <a:ea typeface="ＭＳ Ｐゴシック" charset="0"/>
                <a:cs typeface="ＭＳ Ｐゴシック" charset="0"/>
              </a:rPr>
              <a:t>My expensive cell phone is ~5 times better:  100 samples/s, ~10 </a:t>
            </a:r>
            <a:r>
              <a:rPr lang="en-US" sz="1400" dirty="0" err="1" smtClean="0">
                <a:latin typeface="Helvetica" charset="0"/>
                <a:ea typeface="ＭＳ Ｐゴシック" charset="0"/>
                <a:cs typeface="ＭＳ Ｐゴシック" charset="0"/>
              </a:rPr>
              <a:t>nT</a:t>
            </a:r>
            <a:r>
              <a:rPr lang="en-US" sz="1400" dirty="0" smtClean="0">
                <a:latin typeface="Helvetica" charset="0"/>
                <a:ea typeface="ＭＳ Ｐゴシック" charset="0"/>
                <a:cs typeface="ＭＳ Ｐゴシック" charset="0"/>
              </a:rPr>
              <a:t> noise when averaged to 1 minute.</a:t>
            </a:r>
          </a:p>
          <a:p>
            <a:pPr marL="625475" indent="-285750" eaLnBrk="1" hangingPunct="1">
              <a:lnSpc>
                <a:spcPct val="90000"/>
              </a:lnSpc>
              <a:spcAft>
                <a:spcPts val="600"/>
              </a:spcAft>
              <a:tabLst>
                <a:tab pos="282575" algn="l"/>
              </a:tabLst>
            </a:pPr>
            <a:r>
              <a:rPr lang="en-US" sz="1400" dirty="0" smtClean="0">
                <a:latin typeface="Helvetica" charset="0"/>
                <a:ea typeface="ＭＳ Ｐゴシック" charset="0"/>
                <a:cs typeface="ＭＳ Ｐゴシック" charset="0"/>
              </a:rPr>
              <a:t>There are &gt;5B cell phones in the world.</a:t>
            </a:r>
          </a:p>
          <a:p>
            <a:pPr marL="625475" indent="-285750" eaLnBrk="1" hangingPunct="1">
              <a:lnSpc>
                <a:spcPct val="90000"/>
              </a:lnSpc>
              <a:spcAft>
                <a:spcPts val="600"/>
              </a:spcAft>
              <a:tabLst>
                <a:tab pos="282575" algn="l"/>
              </a:tabLst>
            </a:pPr>
            <a:r>
              <a:rPr lang="en-US" sz="1400" dirty="0" smtClean="0">
                <a:latin typeface="Helvetica" charset="0"/>
                <a:ea typeface="ＭＳ Ｐゴシック" charset="0"/>
                <a:cs typeface="ＭＳ Ｐゴシック" charset="0"/>
              </a:rPr>
              <a:t>Data are useless most of the time because phones move.</a:t>
            </a:r>
          </a:p>
          <a:p>
            <a:pPr marL="625475" indent="-285750" eaLnBrk="1" hangingPunct="1">
              <a:lnSpc>
                <a:spcPct val="90000"/>
              </a:lnSpc>
              <a:spcAft>
                <a:spcPts val="600"/>
              </a:spcAft>
              <a:tabLst>
                <a:tab pos="282575" algn="l"/>
              </a:tabLst>
            </a:pPr>
            <a:r>
              <a:rPr lang="en-US" sz="1400" dirty="0" smtClean="0">
                <a:latin typeface="Helvetica" charset="0"/>
                <a:ea typeface="ＭＳ Ｐゴシック" charset="0"/>
                <a:cs typeface="ＭＳ Ｐゴシック" charset="0"/>
              </a:rPr>
              <a:t>But when they don’t move they can catch something interesting.</a:t>
            </a:r>
          </a:p>
          <a:p>
            <a:pPr marL="625475" indent="-285750" eaLnBrk="1" hangingPunct="1">
              <a:lnSpc>
                <a:spcPct val="90000"/>
              </a:lnSpc>
              <a:spcAft>
                <a:spcPts val="600"/>
              </a:spcAft>
              <a:tabLst>
                <a:tab pos="282575" algn="l"/>
              </a:tabLst>
            </a:pPr>
            <a:r>
              <a:rPr lang="en-US" sz="1400" dirty="0" smtClean="0">
                <a:latin typeface="Helvetica" charset="0"/>
                <a:ea typeface="ＭＳ Ｐゴシック" charset="0"/>
                <a:cs typeface="ＭＳ Ｐゴシック" charset="0"/>
              </a:rPr>
              <a:t>The magnetometers in cell phones cost &lt;$1!!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0" y="62753"/>
            <a:ext cx="4953000" cy="6701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223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457200"/>
          </a:xfrm>
        </p:spPr>
        <p:txBody>
          <a:bodyPr/>
          <a:lstStyle/>
          <a:p>
            <a:pPr eaLnBrk="1" hangingPunct="1"/>
            <a:r>
              <a:rPr lang="en-US" sz="3200" dirty="0" smtClean="0">
                <a:latin typeface="Comic Sans MS" charset="0"/>
                <a:ea typeface="ＭＳ Ｐゴシック" charset="0"/>
                <a:cs typeface="Comic Sans MS" charset="0"/>
              </a:rPr>
              <a:t>What is not SAPS</a:t>
            </a:r>
            <a:endParaRPr lang="en-US" sz="3200" dirty="0">
              <a:latin typeface="Comic Sans MS" charset="0"/>
              <a:ea typeface="ＭＳ Ｐゴシック" charset="0"/>
              <a:cs typeface="Comic Sans MS" charset="0"/>
            </a:endParaRPr>
          </a:p>
        </p:txBody>
      </p:sp>
      <p:sp>
        <p:nvSpPr>
          <p:cNvPr id="163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01FDD082-9113-0D45-B25D-AF2522EAFD46}" type="slidenum">
              <a:rPr lang="en-US" sz="1400"/>
              <a:pPr eaLnBrk="1" hangingPunct="1"/>
              <a:t>13</a:t>
            </a:fld>
            <a:endParaRPr lang="en-US" sz="1400"/>
          </a:p>
        </p:txBody>
      </p:sp>
      <p:sp>
        <p:nvSpPr>
          <p:cNvPr id="2" name="TextBox 1"/>
          <p:cNvSpPr txBox="1"/>
          <p:nvPr/>
        </p:nvSpPr>
        <p:spPr>
          <a:xfrm>
            <a:off x="152400" y="1600200"/>
            <a:ext cx="167640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/>
              <a:buChar char="•"/>
            </a:pPr>
            <a:r>
              <a:rPr lang="en-US" sz="1400" dirty="0" smtClean="0">
                <a:latin typeface="Arial"/>
                <a:cs typeface="Arial"/>
              </a:rPr>
              <a:t>BATSRUS comparison w/DMSP data.</a:t>
            </a:r>
            <a:endParaRPr lang="en-US" sz="1400" dirty="0">
              <a:latin typeface="Arial"/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en-US" sz="1400" dirty="0" smtClean="0">
                <a:latin typeface="Arial"/>
                <a:cs typeface="Arial"/>
              </a:rPr>
              <a:t>Note that 50 mV ~ 1000 m/s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 err="1" smtClean="0">
                <a:latin typeface="Arial"/>
                <a:cs typeface="Arial"/>
              </a:rPr>
              <a:t>OpenGGCM</a:t>
            </a:r>
            <a:r>
              <a:rPr lang="en-US" sz="1400" dirty="0" smtClean="0">
                <a:latin typeface="Arial"/>
                <a:cs typeface="Arial"/>
              </a:rPr>
              <a:t> NS E-field is ~100 mV/m max.</a:t>
            </a:r>
          </a:p>
          <a:p>
            <a:endParaRPr lang="en-US" sz="1400" dirty="0">
              <a:latin typeface="Arial"/>
              <a:cs typeface="Arial"/>
            </a:endParaRPr>
          </a:p>
          <a:p>
            <a:endParaRPr lang="en-US" sz="1400" dirty="0" smtClean="0">
              <a:latin typeface="Arial"/>
              <a:cs typeface="Arial"/>
            </a:endParaRPr>
          </a:p>
          <a:p>
            <a:r>
              <a:rPr lang="en-US" sz="1400" dirty="0" smtClean="0">
                <a:latin typeface="Arial"/>
                <a:cs typeface="Arial"/>
              </a:rPr>
              <a:t>Yu et al., 2015, using BATSRUS+SCB, JGR, 2015</a:t>
            </a:r>
            <a:endParaRPr lang="en-US" sz="1400" dirty="0">
              <a:latin typeface="Arial"/>
              <a:cs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1295400"/>
            <a:ext cx="7094017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017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457200"/>
            <a:ext cx="8839200" cy="457200"/>
          </a:xfrm>
        </p:spPr>
        <p:txBody>
          <a:bodyPr/>
          <a:lstStyle/>
          <a:p>
            <a:pPr eaLnBrk="1" hangingPunct="1"/>
            <a:r>
              <a:rPr lang="en-US" sz="3200" dirty="0" smtClean="0">
                <a:latin typeface="Comic Sans MS" charset="0"/>
                <a:ea typeface="ＭＳ Ｐゴシック" charset="0"/>
                <a:cs typeface="Comic Sans MS" charset="0"/>
              </a:rPr>
              <a:t>SAPS</a:t>
            </a:r>
            <a:endParaRPr lang="en-US" sz="3200" dirty="0">
              <a:latin typeface="Comic Sans MS" charset="0"/>
              <a:ea typeface="ＭＳ Ｐゴシック" charset="0"/>
              <a:cs typeface="Comic Sans MS" charset="0"/>
            </a:endParaRPr>
          </a:p>
        </p:txBody>
      </p:sp>
      <p:sp>
        <p:nvSpPr>
          <p:cNvPr id="16389" name="Text Box 3"/>
          <p:cNvSpPr txBox="1">
            <a:spLocks noChangeArrowheads="1"/>
          </p:cNvSpPr>
          <p:nvPr/>
        </p:nvSpPr>
        <p:spPr bwMode="auto">
          <a:xfrm>
            <a:off x="152400" y="1143000"/>
            <a:ext cx="3200400" cy="427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4625" indent="-174625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buFont typeface="Arial" charset="0"/>
              <a:buChar char="•"/>
            </a:pPr>
            <a:r>
              <a:rPr lang="en-US" sz="1600" dirty="0" smtClean="0">
                <a:latin typeface="Arial" charset="0"/>
              </a:rPr>
              <a:t>Strong westward flows predominantly in the pre-midnight sector.  Equivalent to a strong northward electric field (</a:t>
            </a:r>
            <a:r>
              <a:rPr lang="en-US" sz="1600" dirty="0" smtClean="0">
                <a:latin typeface="Arial" charset="0"/>
                <a:sym typeface="Wingdings"/>
              </a:rPr>
              <a:t></a:t>
            </a:r>
            <a:r>
              <a:rPr lang="en-US" sz="1600" dirty="0" smtClean="0">
                <a:latin typeface="Arial" charset="0"/>
              </a:rPr>
              <a:t> 50 mV/m ~ 1000 m/s).</a:t>
            </a:r>
            <a:endParaRPr lang="en-US" sz="1600" dirty="0">
              <a:latin typeface="Arial" charset="0"/>
            </a:endParaRPr>
          </a:p>
          <a:p>
            <a:pPr>
              <a:buFont typeface="Arial" charset="0"/>
              <a:buChar char="•"/>
            </a:pPr>
            <a:r>
              <a:rPr lang="en-US" sz="1600" dirty="0" smtClean="0">
                <a:latin typeface="Arial" charset="0"/>
              </a:rPr>
              <a:t>Well separated from convection cell.</a:t>
            </a:r>
          </a:p>
          <a:p>
            <a:pPr>
              <a:buFont typeface="Arial" charset="0"/>
              <a:buChar char="•"/>
            </a:pPr>
            <a:r>
              <a:rPr lang="en-US" sz="1600" dirty="0" err="1" smtClean="0">
                <a:latin typeface="Arial" charset="0"/>
              </a:rPr>
              <a:t>Equatorward</a:t>
            </a:r>
            <a:r>
              <a:rPr lang="en-US" sz="1600" dirty="0" smtClean="0">
                <a:latin typeface="Arial" charset="0"/>
              </a:rPr>
              <a:t> of </a:t>
            </a:r>
            <a:r>
              <a:rPr lang="en-US" sz="1600" dirty="0" err="1" smtClean="0">
                <a:latin typeface="Arial" charset="0"/>
              </a:rPr>
              <a:t>auroral</a:t>
            </a:r>
            <a:r>
              <a:rPr lang="en-US" sz="1600" dirty="0" smtClean="0">
                <a:latin typeface="Arial" charset="0"/>
              </a:rPr>
              <a:t> precipitation (</a:t>
            </a:r>
            <a:r>
              <a:rPr lang="en-US" sz="1600" dirty="0" smtClean="0">
                <a:latin typeface="Arial" charset="0"/>
                <a:sym typeface="Wingdings"/>
              </a:rPr>
              <a:t> low conductance), 2-8 degrees wide</a:t>
            </a:r>
            <a:r>
              <a:rPr lang="en-US" sz="1600" dirty="0" smtClean="0">
                <a:latin typeface="Arial" charset="0"/>
              </a:rPr>
              <a:t>.</a:t>
            </a:r>
          </a:p>
          <a:p>
            <a:pPr>
              <a:buFont typeface="Arial" charset="0"/>
              <a:buChar char="•"/>
            </a:pPr>
            <a:r>
              <a:rPr lang="en-US" sz="1600" dirty="0" smtClean="0">
                <a:latin typeface="Arial" charset="0"/>
              </a:rPr>
              <a:t>Associated with a trough in electron density.</a:t>
            </a:r>
          </a:p>
          <a:p>
            <a:pPr>
              <a:buFont typeface="Arial" charset="0"/>
              <a:buChar char="•"/>
            </a:pPr>
            <a:r>
              <a:rPr lang="en-US" sz="1600" dirty="0" smtClean="0">
                <a:latin typeface="Arial" charset="0"/>
              </a:rPr>
              <a:t>Associated with geomagnetic activity.</a:t>
            </a:r>
          </a:p>
          <a:p>
            <a:pPr>
              <a:buFont typeface="Arial" charset="0"/>
              <a:buChar char="•"/>
            </a:pPr>
            <a:r>
              <a:rPr lang="en-US" sz="1600" dirty="0" smtClean="0">
                <a:latin typeface="Arial" charset="0"/>
              </a:rPr>
              <a:t>Associated with R2 field aligned currents (FAC).</a:t>
            </a:r>
            <a:endParaRPr lang="en-US" sz="1600" dirty="0">
              <a:latin typeface="Arial" charset="0"/>
            </a:endParaRPr>
          </a:p>
        </p:txBody>
      </p:sp>
      <p:sp>
        <p:nvSpPr>
          <p:cNvPr id="163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01FDD082-9113-0D45-B25D-AF2522EAFD46}" type="slidenum">
              <a:rPr lang="en-US" sz="1400"/>
              <a:pPr eaLnBrk="1" hangingPunct="1"/>
              <a:t>2</a:t>
            </a:fld>
            <a:endParaRPr lang="en-US" sz="140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200" y="1066800"/>
            <a:ext cx="5519629" cy="5407093"/>
          </a:xfrm>
          <a:prstGeom prst="rect">
            <a:avLst/>
          </a:prstGeom>
        </p:spPr>
      </p:pic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381000" y="5867400"/>
            <a:ext cx="230640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74625" indent="-174625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marL="0" indent="0"/>
            <a:r>
              <a:rPr lang="en-US" sz="1400" dirty="0" smtClean="0">
                <a:latin typeface="Arial" charset="0"/>
              </a:rPr>
              <a:t>Foster &amp; Vo, JGR, 2002 </a:t>
            </a:r>
            <a:r>
              <a:rPr lang="en-US" sz="1400" dirty="0" smtClean="0">
                <a:latin typeface="Arial" charset="0"/>
                <a:sym typeface="Wingdings"/>
              </a:rPr>
              <a:t></a:t>
            </a:r>
            <a:endParaRPr lang="en-US" sz="1400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0" y="152400"/>
            <a:ext cx="9144000" cy="685800"/>
          </a:xfrm>
        </p:spPr>
        <p:txBody>
          <a:bodyPr/>
          <a:lstStyle/>
          <a:p>
            <a:pPr eaLnBrk="1" hangingPunct="1"/>
            <a:r>
              <a:rPr lang="en-US">
                <a:solidFill>
                  <a:srgbClr val="DA311C"/>
                </a:solidFill>
                <a:latin typeface="Bernard MT Condensed" charset="0"/>
                <a:ea typeface="ＭＳ Ｐゴシック" charset="0"/>
                <a:cs typeface="ＭＳ Ｐゴシック" charset="0"/>
              </a:rPr>
              <a:t>OpenGGCM: Global Magnetosphere Modeling</a:t>
            </a: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38914" name="Picture 5" descr="grlfi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9200"/>
            <a:ext cx="5791200" cy="424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Text Box 6"/>
          <p:cNvSpPr txBox="1">
            <a:spLocks noChangeArrowheads="1"/>
          </p:cNvSpPr>
          <p:nvPr/>
        </p:nvSpPr>
        <p:spPr bwMode="auto">
          <a:xfrm>
            <a:off x="914400" y="6248400"/>
            <a:ext cx="71628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900" b="1" dirty="0">
                <a:latin typeface="Helvetica" charset="0"/>
              </a:rPr>
              <a:t>Personnel:</a:t>
            </a:r>
            <a:r>
              <a:rPr lang="en-US" sz="900" dirty="0">
                <a:latin typeface="Helvetica" charset="0"/>
              </a:rPr>
              <a:t>  J. Raeder, </a:t>
            </a:r>
            <a:r>
              <a:rPr lang="en-US" sz="900" dirty="0" smtClean="0">
                <a:latin typeface="Helvetica" charset="0"/>
              </a:rPr>
              <a:t>D. Cramer, </a:t>
            </a:r>
            <a:r>
              <a:rPr lang="en-US" sz="900" dirty="0">
                <a:latin typeface="Helvetica" charset="0"/>
              </a:rPr>
              <a:t>K. </a:t>
            </a:r>
            <a:r>
              <a:rPr lang="en-US" sz="900" dirty="0" err="1">
                <a:latin typeface="Helvetica" charset="0"/>
              </a:rPr>
              <a:t>Germaschewski</a:t>
            </a:r>
            <a:r>
              <a:rPr lang="en-US" sz="900" dirty="0">
                <a:latin typeface="Helvetica" charset="0"/>
              </a:rPr>
              <a:t>, </a:t>
            </a:r>
            <a:r>
              <a:rPr lang="en-US" sz="900" dirty="0" smtClean="0">
                <a:latin typeface="Helvetica" charset="0"/>
              </a:rPr>
              <a:t>L. Wang, J. Jensen, S. </a:t>
            </a:r>
            <a:r>
              <a:rPr lang="en-US" sz="900" dirty="0" err="1" smtClean="0">
                <a:latin typeface="Helvetica" charset="0"/>
              </a:rPr>
              <a:t>Kavosi</a:t>
            </a:r>
            <a:r>
              <a:rPr lang="en-US" sz="900" dirty="0" smtClean="0">
                <a:latin typeface="Helvetica" charset="0"/>
              </a:rPr>
              <a:t>, B. </a:t>
            </a:r>
            <a:r>
              <a:rPr lang="en-US" sz="900" dirty="0" err="1" smtClean="0">
                <a:latin typeface="Helvetica" charset="0"/>
              </a:rPr>
              <a:t>Ferdousi</a:t>
            </a:r>
            <a:r>
              <a:rPr lang="en-US" sz="900" dirty="0" smtClean="0">
                <a:latin typeface="Helvetica" charset="0"/>
              </a:rPr>
              <a:t>, M. Tobin   </a:t>
            </a:r>
            <a:r>
              <a:rPr lang="en-US" sz="900" dirty="0">
                <a:latin typeface="Helvetica" charset="0"/>
              </a:rPr>
              <a:t>(UNH), T. Fuller-Rowell, N. </a:t>
            </a:r>
            <a:r>
              <a:rPr lang="en-US" sz="900" dirty="0" smtClean="0">
                <a:latin typeface="Helvetica" charset="0"/>
              </a:rPr>
              <a:t>Maruyama, T. Matsuo </a:t>
            </a:r>
            <a:r>
              <a:rPr lang="en-US" sz="900" dirty="0">
                <a:latin typeface="Helvetica" charset="0"/>
              </a:rPr>
              <a:t>(NOAA/SEC), F. </a:t>
            </a:r>
            <a:r>
              <a:rPr lang="en-US" sz="900" dirty="0" err="1">
                <a:latin typeface="Helvetica" charset="0"/>
              </a:rPr>
              <a:t>Toffoletto</a:t>
            </a:r>
            <a:r>
              <a:rPr lang="en-US" sz="900" dirty="0">
                <a:latin typeface="Helvetica" charset="0"/>
              </a:rPr>
              <a:t>, </a:t>
            </a:r>
            <a:r>
              <a:rPr lang="en-US" sz="900" dirty="0" smtClean="0">
                <a:latin typeface="Helvetica" charset="0"/>
              </a:rPr>
              <a:t>S. </a:t>
            </a:r>
            <a:r>
              <a:rPr lang="en-US" sz="900" dirty="0" err="1" smtClean="0">
                <a:latin typeface="Helvetica" charset="0"/>
              </a:rPr>
              <a:t>Sazykin</a:t>
            </a:r>
            <a:r>
              <a:rPr lang="en-US" sz="900" dirty="0" smtClean="0">
                <a:latin typeface="Helvetica" charset="0"/>
              </a:rPr>
              <a:t> </a:t>
            </a:r>
            <a:r>
              <a:rPr lang="en-US" sz="900" dirty="0">
                <a:latin typeface="Helvetica" charset="0"/>
              </a:rPr>
              <a:t>(Rice U.), M.-C. </a:t>
            </a:r>
            <a:r>
              <a:rPr lang="en-US" sz="900" dirty="0" err="1" smtClean="0">
                <a:latin typeface="Helvetica" charset="0"/>
              </a:rPr>
              <a:t>Fok</a:t>
            </a:r>
            <a:r>
              <a:rPr lang="en-US" sz="900" dirty="0" smtClean="0">
                <a:latin typeface="Helvetica" charset="0"/>
              </a:rPr>
              <a:t>, A. </a:t>
            </a:r>
            <a:r>
              <a:rPr lang="en-US" sz="900" dirty="0" err="1" smtClean="0">
                <a:latin typeface="Helvetica" charset="0"/>
              </a:rPr>
              <a:t>Bhatthacharjee</a:t>
            </a:r>
            <a:r>
              <a:rPr lang="en-US" sz="900" dirty="0" smtClean="0">
                <a:latin typeface="Helvetica" charset="0"/>
              </a:rPr>
              <a:t> (Princeton)</a:t>
            </a:r>
          </a:p>
        </p:txBody>
      </p:sp>
      <p:sp>
        <p:nvSpPr>
          <p:cNvPr id="38916" name="Text Box 7"/>
          <p:cNvSpPr txBox="1">
            <a:spLocks noChangeArrowheads="1"/>
          </p:cNvSpPr>
          <p:nvPr/>
        </p:nvSpPr>
        <p:spPr bwMode="auto">
          <a:xfrm>
            <a:off x="5943600" y="838200"/>
            <a:ext cx="3124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/>
              <a:t>The </a:t>
            </a:r>
            <a:r>
              <a:rPr lang="en-US" sz="2000" dirty="0">
                <a:solidFill>
                  <a:srgbClr val="DA311C"/>
                </a:solidFill>
              </a:rPr>
              <a:t>Open </a:t>
            </a:r>
            <a:r>
              <a:rPr lang="en-US" sz="2000" dirty="0" err="1">
                <a:solidFill>
                  <a:srgbClr val="DA311C"/>
                </a:solidFill>
              </a:rPr>
              <a:t>Geospace</a:t>
            </a:r>
            <a:r>
              <a:rPr lang="en-US" sz="2000" dirty="0">
                <a:solidFill>
                  <a:srgbClr val="DA311C"/>
                </a:solidFill>
              </a:rPr>
              <a:t> General Circulation Model</a:t>
            </a:r>
            <a:r>
              <a:rPr lang="en-US" sz="2000" dirty="0"/>
              <a:t>:</a:t>
            </a:r>
          </a:p>
        </p:txBody>
      </p:sp>
      <p:sp>
        <p:nvSpPr>
          <p:cNvPr id="38917" name="Text Box 8"/>
          <p:cNvSpPr txBox="1">
            <a:spLocks noChangeArrowheads="1"/>
          </p:cNvSpPr>
          <p:nvPr/>
        </p:nvSpPr>
        <p:spPr bwMode="auto">
          <a:xfrm>
            <a:off x="5867400" y="1600200"/>
            <a:ext cx="3124200" cy="3985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1450" indent="-17145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sz="1100" dirty="0"/>
              <a:t>Coupled global magnetosphere - ionosphere - thermosphere model.</a:t>
            </a:r>
          </a:p>
          <a:p>
            <a:pPr eaLnBrk="1" hangingPunct="1">
              <a:buFontTx/>
              <a:buChar char="•"/>
            </a:pPr>
            <a:r>
              <a:rPr lang="en-US" sz="1100" dirty="0"/>
              <a:t>3d </a:t>
            </a:r>
            <a:r>
              <a:rPr lang="en-US" sz="1100" dirty="0" err="1"/>
              <a:t>Magnetohydrodynamic</a:t>
            </a:r>
            <a:r>
              <a:rPr lang="en-US" sz="1100" dirty="0"/>
              <a:t> magnetosphere model.</a:t>
            </a:r>
          </a:p>
          <a:p>
            <a:pPr eaLnBrk="1" hangingPunct="1">
              <a:buFontTx/>
              <a:buChar char="•"/>
            </a:pPr>
            <a:r>
              <a:rPr lang="en-US" sz="1100" dirty="0"/>
              <a:t>Coupled with NOAA/SEC 3d dynamic/chemistry ionosphere - thermosphere model (CTIM).</a:t>
            </a:r>
          </a:p>
          <a:p>
            <a:pPr eaLnBrk="1" hangingPunct="1">
              <a:buFontTx/>
              <a:buChar char="•"/>
            </a:pPr>
            <a:r>
              <a:rPr lang="en-US" sz="1100" dirty="0"/>
              <a:t>Coupled with inner magnetosphere / ring current models: Rice U. RCM, NASA/GSFC CRCM.</a:t>
            </a:r>
          </a:p>
          <a:p>
            <a:pPr eaLnBrk="1" hangingPunct="1">
              <a:buFontTx/>
              <a:buChar char="•"/>
            </a:pPr>
            <a:r>
              <a:rPr lang="en-US" sz="1100" dirty="0"/>
              <a:t>Model runs on demand (</a:t>
            </a:r>
            <a:r>
              <a:rPr lang="en-US" sz="1100" dirty="0" smtClean="0"/>
              <a:t>&gt;500 </a:t>
            </a:r>
            <a:r>
              <a:rPr lang="en-US" sz="1100" dirty="0"/>
              <a:t>so far) provided at the Community Coordinated Modeling Center (CCMC at NASA/GSFC).</a:t>
            </a:r>
          </a:p>
          <a:p>
            <a:pPr eaLnBrk="1" hangingPunct="1"/>
            <a:r>
              <a:rPr lang="en-US" sz="1100" dirty="0"/>
              <a:t>     </a:t>
            </a:r>
            <a:r>
              <a:rPr lang="en-US" sz="1100" dirty="0">
                <a:latin typeface="Courier" charset="0"/>
                <a:hlinkClick r:id="rId4"/>
              </a:rPr>
              <a:t>http://ccmc.gsfc.nasa.gov/</a:t>
            </a:r>
            <a:endParaRPr lang="en-US" sz="1100" dirty="0">
              <a:latin typeface="Courier" charset="0"/>
            </a:endParaRPr>
          </a:p>
          <a:p>
            <a:pPr eaLnBrk="1" hangingPunct="1">
              <a:buFontTx/>
              <a:buChar char="•"/>
            </a:pPr>
            <a:r>
              <a:rPr lang="en-US" sz="1100" dirty="0"/>
              <a:t>Fully parallelized code, real-time capable.  Runs on IBM/</a:t>
            </a:r>
            <a:r>
              <a:rPr lang="en-US" sz="1100" dirty="0" err="1"/>
              <a:t>datastar</a:t>
            </a:r>
            <a:r>
              <a:rPr lang="en-US" sz="1100" dirty="0"/>
              <a:t>, IA32/I64 based clusters, PS3 clusters, and other hardware.</a:t>
            </a:r>
          </a:p>
          <a:p>
            <a:pPr eaLnBrk="1" hangingPunct="1">
              <a:buFontTx/>
              <a:buChar char="•"/>
            </a:pPr>
            <a:r>
              <a:rPr lang="en-US" sz="1100" dirty="0"/>
              <a:t>Used for basic research, numerical experiments, hypothesis testing, data analysis support, NASA/THEMIS mission support, mission planning, space weather studies, and Numerical Space Weather Forecasting in the future.</a:t>
            </a:r>
          </a:p>
          <a:p>
            <a:pPr eaLnBrk="1" hangingPunct="1">
              <a:buFontTx/>
              <a:buChar char="•"/>
            </a:pPr>
            <a:r>
              <a:rPr lang="en-US" sz="1100" dirty="0"/>
              <a:t>Funding from NASA/LWS, NASA/TR&amp;T, NSF/GEM, NSF/ITR, NSF/</a:t>
            </a:r>
            <a:r>
              <a:rPr lang="en-US" sz="1100" dirty="0" err="1"/>
              <a:t>PetaApps</a:t>
            </a:r>
            <a:r>
              <a:rPr lang="en-US" sz="1100" dirty="0"/>
              <a:t>, </a:t>
            </a:r>
            <a:r>
              <a:rPr lang="en-US" sz="1100" dirty="0" smtClean="0"/>
              <a:t>AFOSR </a:t>
            </a:r>
            <a:r>
              <a:rPr lang="en-US" sz="1100" dirty="0"/>
              <a:t>programs. </a:t>
            </a:r>
          </a:p>
        </p:txBody>
      </p:sp>
      <p:pic>
        <p:nvPicPr>
          <p:cNvPr id="38918" name="Picture 9" descr="unhic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9300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9" name="Picture 10" descr="unhic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4700" y="0"/>
            <a:ext cx="749300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0" name="Picture 11" descr="unhic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8700"/>
            <a:ext cx="749300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1" name="Picture 12" descr="unhic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4700" y="6108700"/>
            <a:ext cx="749300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2" name="Picture 13" descr="fig_io_02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191000"/>
            <a:ext cx="1828800" cy="153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3" name="Picture 14" descr="fig_io_01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4724400"/>
            <a:ext cx="1600200" cy="1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24" name="Text Box 15"/>
          <p:cNvSpPr txBox="1">
            <a:spLocks noChangeArrowheads="1"/>
          </p:cNvSpPr>
          <p:nvPr/>
        </p:nvSpPr>
        <p:spPr bwMode="auto">
          <a:xfrm>
            <a:off x="609600" y="5664200"/>
            <a:ext cx="5778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000"/>
              <a:t>Aurora</a:t>
            </a:r>
            <a:endParaRPr lang="en-US"/>
          </a:p>
        </p:txBody>
      </p:sp>
      <p:sp>
        <p:nvSpPr>
          <p:cNvPr id="38925" name="Text Box 16"/>
          <p:cNvSpPr txBox="1">
            <a:spLocks noChangeArrowheads="1"/>
          </p:cNvSpPr>
          <p:nvPr/>
        </p:nvSpPr>
        <p:spPr bwMode="auto">
          <a:xfrm>
            <a:off x="2133600" y="5969000"/>
            <a:ext cx="14287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000"/>
              <a:t>Ionosphere Potential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76200"/>
            <a:ext cx="8763000" cy="685800"/>
          </a:xfrm>
        </p:spPr>
        <p:txBody>
          <a:bodyPr/>
          <a:lstStyle/>
          <a:p>
            <a:pPr eaLnBrk="1" hangingPunct="1"/>
            <a:r>
              <a:rPr lang="en-US" sz="3200" dirty="0" err="1" smtClean="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OpenGGCM</a:t>
            </a:r>
            <a:r>
              <a:rPr lang="en-US" sz="3200" dirty="0" smtClean="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-RCM-CTIM Model </a:t>
            </a:r>
            <a:r>
              <a:rPr lang="en-US" sz="3200" dirty="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rPr>
              <a:t>Data Flow</a:t>
            </a:r>
            <a:endParaRPr lang="en-US" sz="3200" dirty="0">
              <a:solidFill>
                <a:srgbClr val="FF0000"/>
              </a:solidFill>
              <a:latin typeface="Helvetica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37891" name="Picture 5" descr="flowchart-lwspro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762000"/>
            <a:ext cx="5257800" cy="5913438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8600" y="1066800"/>
            <a:ext cx="3276600" cy="4801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latin typeface="Arial"/>
                <a:cs typeface="Arial"/>
              </a:rPr>
              <a:t>Self-consistent modeling of SAPS requires:</a:t>
            </a:r>
          </a:p>
          <a:p>
            <a:endParaRPr lang="en-US" sz="1800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US" sz="1800" dirty="0" smtClean="0">
                <a:latin typeface="Arial"/>
                <a:cs typeface="Arial"/>
              </a:rPr>
              <a:t>Solving the outer magnetosphere driver </a:t>
            </a:r>
            <a:r>
              <a:rPr lang="en-US" sz="1800" dirty="0" smtClean="0">
                <a:latin typeface="Arial"/>
                <a:cs typeface="Arial"/>
                <a:sym typeface="Wingdings"/>
              </a:rPr>
              <a:t> convection E-field, precipitation, R1 FAC.</a:t>
            </a:r>
            <a:endParaRPr lang="en-US" sz="18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US" sz="1800" dirty="0" smtClean="0">
                <a:latin typeface="Arial"/>
                <a:cs typeface="Arial"/>
              </a:rPr>
              <a:t>Proper solution of the inner magnetosphere </a:t>
            </a:r>
            <a:r>
              <a:rPr lang="en-US" sz="1800" dirty="0" smtClean="0">
                <a:latin typeface="Arial"/>
                <a:cs typeface="Arial"/>
                <a:sym typeface="Wingdings"/>
              </a:rPr>
              <a:t> ring current, partial ring current, precipitation, R2 currents.</a:t>
            </a:r>
          </a:p>
          <a:p>
            <a:pPr marL="285750" indent="-285750">
              <a:buFont typeface="Arial"/>
              <a:buChar char="•"/>
            </a:pPr>
            <a:r>
              <a:rPr lang="en-US" sz="1800" dirty="0" smtClean="0">
                <a:latin typeface="Arial"/>
                <a:cs typeface="Arial"/>
                <a:sym typeface="Wingdings"/>
              </a:rPr>
              <a:t>Proper IT modeling  e- densities, </a:t>
            </a:r>
            <a:r>
              <a:rPr lang="en-US" sz="1800" dirty="0" err="1" smtClean="0">
                <a:latin typeface="Arial"/>
                <a:cs typeface="Arial"/>
                <a:sym typeface="Wingdings"/>
              </a:rPr>
              <a:t>conductances</a:t>
            </a:r>
            <a:r>
              <a:rPr lang="en-US" sz="1800" dirty="0" smtClean="0">
                <a:latin typeface="Arial"/>
                <a:cs typeface="Arial"/>
                <a:sym typeface="Wingdings"/>
              </a:rPr>
              <a:t>, neutrals, recombination, etc.</a:t>
            </a:r>
          </a:p>
          <a:p>
            <a:pPr marL="285750" indent="-285750">
              <a:buFont typeface="Arial"/>
              <a:buChar char="•"/>
            </a:pPr>
            <a:r>
              <a:rPr lang="en-US" sz="1800" dirty="0" smtClean="0">
                <a:latin typeface="Arial"/>
                <a:cs typeface="Arial"/>
                <a:sym typeface="Wingdings"/>
              </a:rPr>
              <a:t>All coupled with the appropriate feedbacks.</a:t>
            </a:r>
            <a:endParaRPr lang="en-US" sz="18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457200"/>
          </a:xfrm>
        </p:spPr>
        <p:txBody>
          <a:bodyPr/>
          <a:lstStyle/>
          <a:p>
            <a:pPr eaLnBrk="1" hangingPunct="1"/>
            <a:r>
              <a:rPr lang="en-US" sz="3200" dirty="0" smtClean="0">
                <a:latin typeface="Comic Sans MS" charset="0"/>
                <a:ea typeface="ＭＳ Ｐゴシック" charset="0"/>
                <a:cs typeface="Comic Sans MS" charset="0"/>
              </a:rPr>
              <a:t>The 2013-03-17 </a:t>
            </a:r>
            <a:r>
              <a:rPr lang="en-US" sz="3200" dirty="0">
                <a:latin typeface="Comic Sans MS" charset="0"/>
                <a:ea typeface="ＭＳ Ｐゴシック" charset="0"/>
                <a:cs typeface="Comic Sans MS" charset="0"/>
              </a:rPr>
              <a:t>S</a:t>
            </a:r>
            <a:r>
              <a:rPr lang="en-US" sz="3200" dirty="0" smtClean="0">
                <a:latin typeface="Comic Sans MS" charset="0"/>
                <a:ea typeface="ＭＳ Ｐゴシック" charset="0"/>
                <a:cs typeface="Comic Sans MS" charset="0"/>
              </a:rPr>
              <a:t>torm</a:t>
            </a:r>
            <a:endParaRPr lang="en-US" sz="3200" dirty="0">
              <a:latin typeface="Comic Sans MS" charset="0"/>
              <a:ea typeface="ＭＳ Ｐゴシック" charset="0"/>
              <a:cs typeface="Comic Sans MS" charset="0"/>
            </a:endParaRPr>
          </a:p>
        </p:txBody>
      </p:sp>
      <p:sp>
        <p:nvSpPr>
          <p:cNvPr id="163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01FDD082-9113-0D45-B25D-AF2522EAFD46}" type="slidenum">
              <a:rPr lang="en-US" sz="1400"/>
              <a:pPr eaLnBrk="1" hangingPunct="1"/>
              <a:t>5</a:t>
            </a:fld>
            <a:endParaRPr lang="en-US" sz="1400"/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5791201" y="914400"/>
            <a:ext cx="3048000" cy="532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4625" indent="-174625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marL="285750" indent="-285750">
              <a:buFont typeface="Arial"/>
              <a:buChar char="•"/>
            </a:pPr>
            <a:r>
              <a:rPr lang="en-US" sz="2000" dirty="0" smtClean="0">
                <a:latin typeface="Arial" charset="0"/>
              </a:rPr>
              <a:t>CIR type storm.</a:t>
            </a:r>
          </a:p>
          <a:p>
            <a:pPr marL="285750" indent="-285750">
              <a:buFont typeface="Arial"/>
              <a:buChar char="•"/>
            </a:pPr>
            <a:endParaRPr lang="en-US" sz="2000" dirty="0" smtClean="0">
              <a:latin typeface="Arial" charset="0"/>
            </a:endParaRPr>
          </a:p>
          <a:p>
            <a:pPr marL="285750" indent="-285750">
              <a:buFont typeface="Arial"/>
              <a:buChar char="•"/>
            </a:pPr>
            <a:r>
              <a:rPr lang="en-US" sz="2000" dirty="0" smtClean="0">
                <a:latin typeface="Arial" charset="0"/>
              </a:rPr>
              <a:t>Strong SSC.</a:t>
            </a:r>
          </a:p>
          <a:p>
            <a:pPr marL="285750" indent="-285750">
              <a:buFont typeface="Arial"/>
              <a:buChar char="•"/>
            </a:pPr>
            <a:endParaRPr lang="en-US" sz="2000" dirty="0" smtClean="0">
              <a:latin typeface="Arial" charset="0"/>
            </a:endParaRPr>
          </a:p>
          <a:p>
            <a:pPr marL="285750" indent="-285750">
              <a:buFont typeface="Arial"/>
              <a:buChar char="•"/>
            </a:pPr>
            <a:r>
              <a:rPr lang="en-US" sz="2000" dirty="0" smtClean="0">
                <a:latin typeface="Arial" charset="0"/>
              </a:rPr>
              <a:t>Moderate dynamic pressure.</a:t>
            </a:r>
          </a:p>
          <a:p>
            <a:pPr marL="285750" indent="-285750">
              <a:buFont typeface="Arial"/>
              <a:buChar char="•"/>
            </a:pPr>
            <a:endParaRPr lang="en-US" sz="2000" dirty="0" smtClean="0">
              <a:latin typeface="Arial" charset="0"/>
            </a:endParaRPr>
          </a:p>
          <a:p>
            <a:pPr marL="285750" indent="-285750">
              <a:buFont typeface="Arial"/>
              <a:buChar char="•"/>
            </a:pPr>
            <a:r>
              <a:rPr lang="en-US" sz="2000" dirty="0" smtClean="0">
                <a:latin typeface="Arial" charset="0"/>
              </a:rPr>
              <a:t>Moderate IMF </a:t>
            </a:r>
            <a:r>
              <a:rPr lang="en-US" sz="2000" dirty="0" err="1" smtClean="0">
                <a:latin typeface="Arial" charset="0"/>
              </a:rPr>
              <a:t>Bz</a:t>
            </a:r>
            <a:r>
              <a:rPr lang="en-US" sz="2000" dirty="0" smtClean="0">
                <a:latin typeface="Arial" charset="0"/>
              </a:rPr>
              <a:t> with few prolonged southward periods.</a:t>
            </a:r>
          </a:p>
          <a:p>
            <a:pPr marL="285750" indent="-285750">
              <a:buFont typeface="Arial"/>
              <a:buChar char="•"/>
            </a:pPr>
            <a:endParaRPr lang="en-US" sz="2000" dirty="0" smtClean="0">
              <a:latin typeface="Arial" charset="0"/>
            </a:endParaRPr>
          </a:p>
          <a:p>
            <a:pPr marL="285750" indent="-285750">
              <a:buFont typeface="Arial"/>
              <a:buChar char="•"/>
            </a:pPr>
            <a:r>
              <a:rPr lang="en-US" sz="2000" dirty="0" smtClean="0">
                <a:latin typeface="Arial" charset="0"/>
              </a:rPr>
              <a:t>Slow development of main phase.</a:t>
            </a:r>
          </a:p>
          <a:p>
            <a:pPr marL="285750" indent="-285750">
              <a:buFont typeface="Arial"/>
              <a:buChar char="•"/>
            </a:pPr>
            <a:endParaRPr lang="en-US" sz="2000" dirty="0" smtClean="0">
              <a:latin typeface="Arial" charset="0"/>
            </a:endParaRPr>
          </a:p>
          <a:p>
            <a:pPr marL="285750" indent="-285750">
              <a:buFont typeface="Arial"/>
              <a:buChar char="•"/>
            </a:pPr>
            <a:r>
              <a:rPr lang="en-US" sz="2000" dirty="0" smtClean="0">
                <a:latin typeface="Arial" charset="0"/>
              </a:rPr>
              <a:t>Here, we only consider main phase until ~1700 UT.</a:t>
            </a:r>
            <a:endParaRPr lang="en-US" sz="2000" dirty="0">
              <a:latin typeface="Aria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838200"/>
            <a:ext cx="5293621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86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457200"/>
          </a:xfrm>
        </p:spPr>
        <p:txBody>
          <a:bodyPr/>
          <a:lstStyle/>
          <a:p>
            <a:pPr eaLnBrk="1" hangingPunct="1"/>
            <a:r>
              <a:rPr lang="en-US" sz="3200" dirty="0" smtClean="0">
                <a:latin typeface="Comic Sans MS" charset="0"/>
                <a:ea typeface="ＭＳ Ｐゴシック" charset="0"/>
                <a:cs typeface="Comic Sans MS" charset="0"/>
              </a:rPr>
              <a:t>North-South E field, Precipitation, and TEC</a:t>
            </a:r>
            <a:endParaRPr lang="en-US" sz="3200" dirty="0">
              <a:latin typeface="Comic Sans MS" charset="0"/>
              <a:ea typeface="ＭＳ Ｐゴシック" charset="0"/>
              <a:cs typeface="Comic Sans MS" charset="0"/>
            </a:endParaRPr>
          </a:p>
        </p:txBody>
      </p:sp>
      <p:sp>
        <p:nvSpPr>
          <p:cNvPr id="163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01FDD082-9113-0D45-B25D-AF2522EAFD46}" type="slidenum">
              <a:rPr lang="en-US" sz="1400"/>
              <a:pPr eaLnBrk="1" hangingPunct="1"/>
              <a:t>6</a:t>
            </a:fld>
            <a:endParaRPr lang="en-US" sz="1400"/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304800" y="3863876"/>
            <a:ext cx="777240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4625" indent="-174625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marL="285750" indent="-285750">
              <a:buFont typeface="Arial"/>
              <a:buChar char="•"/>
            </a:pPr>
            <a:r>
              <a:rPr lang="en-US" sz="1800" dirty="0" smtClean="0">
                <a:latin typeface="Arial" charset="0"/>
              </a:rPr>
              <a:t>The red line shows the polar cap boundary.</a:t>
            </a:r>
          </a:p>
          <a:p>
            <a:pPr marL="285750" indent="-285750">
              <a:buFont typeface="Arial"/>
              <a:buChar char="•"/>
            </a:pPr>
            <a:r>
              <a:rPr lang="en-US" sz="1800" dirty="0" smtClean="0">
                <a:latin typeface="Arial" charset="0"/>
              </a:rPr>
              <a:t>Thin contours are FAC.</a:t>
            </a:r>
          </a:p>
          <a:p>
            <a:pPr marL="285750" indent="-285750">
              <a:buFont typeface="Arial"/>
              <a:buChar char="•"/>
            </a:pPr>
            <a:r>
              <a:rPr lang="en-US" sz="1800" dirty="0" smtClean="0">
                <a:latin typeface="Arial" charset="0"/>
              </a:rPr>
              <a:t>PC expands quickly as IMF turns southward.</a:t>
            </a:r>
          </a:p>
          <a:p>
            <a:pPr marL="285750" indent="-285750">
              <a:buFont typeface="Arial"/>
              <a:buChar char="•"/>
            </a:pPr>
            <a:r>
              <a:rPr lang="en-US" sz="1800" dirty="0" smtClean="0">
                <a:latin typeface="Arial" charset="0"/>
              </a:rPr>
              <a:t>Strong northward electric field develops well </a:t>
            </a:r>
            <a:r>
              <a:rPr lang="en-US" sz="1800" dirty="0" err="1" smtClean="0">
                <a:latin typeface="Arial" charset="0"/>
              </a:rPr>
              <a:t>equatorward</a:t>
            </a:r>
            <a:r>
              <a:rPr lang="en-US" sz="1800" dirty="0" smtClean="0">
                <a:latin typeface="Arial" charset="0"/>
              </a:rPr>
              <a:t> of PCB, and </a:t>
            </a:r>
            <a:r>
              <a:rPr lang="en-US" sz="1800" b="1" dirty="0" smtClean="0">
                <a:latin typeface="Arial" charset="0"/>
              </a:rPr>
              <a:t>just</a:t>
            </a:r>
            <a:r>
              <a:rPr lang="en-US" sz="1800" dirty="0" smtClean="0">
                <a:latin typeface="Arial" charset="0"/>
              </a:rPr>
              <a:t> </a:t>
            </a:r>
            <a:r>
              <a:rPr lang="en-US" sz="1800" dirty="0" err="1" smtClean="0">
                <a:latin typeface="Arial" charset="0"/>
              </a:rPr>
              <a:t>equatorward</a:t>
            </a:r>
            <a:r>
              <a:rPr lang="en-US" sz="1800" dirty="0" smtClean="0">
                <a:latin typeface="Arial" charset="0"/>
              </a:rPr>
              <a:t> of of precipitation (current continuity and Ohm’s law).</a:t>
            </a:r>
          </a:p>
          <a:p>
            <a:pPr marL="285750" indent="-285750">
              <a:buFont typeface="Arial"/>
              <a:buChar char="•"/>
            </a:pPr>
            <a:r>
              <a:rPr lang="en-US" sz="1800" dirty="0" smtClean="0">
                <a:latin typeface="Arial" charset="0"/>
              </a:rPr>
              <a:t>TEC trough is co-located with electric field, but takes some time to develop.</a:t>
            </a:r>
          </a:p>
          <a:p>
            <a:pPr marL="285750" indent="-285750">
              <a:buFont typeface="Arial"/>
              <a:buChar char="•"/>
            </a:pPr>
            <a:endParaRPr lang="en-US" sz="1800" dirty="0">
              <a:latin typeface="Arial" charset="0"/>
            </a:endParaRPr>
          </a:p>
        </p:txBody>
      </p:sp>
      <p:pic>
        <p:nvPicPr>
          <p:cNvPr id="2" name="cmov-STORM-2013-03-17-j02-120-io3a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8600" y="990600"/>
            <a:ext cx="8651106" cy="2424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68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457200"/>
          </a:xfrm>
        </p:spPr>
        <p:txBody>
          <a:bodyPr/>
          <a:lstStyle/>
          <a:p>
            <a:pPr eaLnBrk="1" hangingPunct="1"/>
            <a:r>
              <a:rPr lang="en-US" sz="3200" dirty="0" smtClean="0">
                <a:latin typeface="Comic Sans MS" charset="0"/>
                <a:ea typeface="ＭＳ Ｐゴシック" charset="0"/>
                <a:cs typeface="Comic Sans MS" charset="0"/>
              </a:rPr>
              <a:t>NS-</a:t>
            </a:r>
            <a:r>
              <a:rPr lang="en-US" sz="3200" dirty="0" err="1" smtClean="0">
                <a:latin typeface="Comic Sans MS" charset="0"/>
                <a:ea typeface="ＭＳ Ｐゴシック" charset="0"/>
                <a:cs typeface="Comic Sans MS" charset="0"/>
              </a:rPr>
              <a:t>Efield</a:t>
            </a:r>
            <a:r>
              <a:rPr lang="en-US" sz="3200" dirty="0" smtClean="0">
                <a:latin typeface="Comic Sans MS" charset="0"/>
                <a:ea typeface="ＭＳ Ｐゴシック" charset="0"/>
                <a:cs typeface="Comic Sans MS" charset="0"/>
              </a:rPr>
              <a:t>, Precipitation, and TEC</a:t>
            </a:r>
            <a:endParaRPr lang="en-US" sz="3200" dirty="0">
              <a:latin typeface="Comic Sans MS" charset="0"/>
              <a:ea typeface="ＭＳ Ｐゴシック" charset="0"/>
              <a:cs typeface="Comic Sans MS" charset="0"/>
            </a:endParaRPr>
          </a:p>
        </p:txBody>
      </p:sp>
      <p:sp>
        <p:nvSpPr>
          <p:cNvPr id="163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01FDD082-9113-0D45-B25D-AF2522EAFD46}" type="slidenum">
              <a:rPr lang="en-US" sz="1400"/>
              <a:pPr eaLnBrk="1" hangingPunct="1"/>
              <a:t>7</a:t>
            </a:fld>
            <a:endParaRPr lang="en-US" sz="1400"/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6705600" y="914400"/>
            <a:ext cx="20574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4625" indent="-174625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marL="0" indent="0"/>
            <a:r>
              <a:rPr lang="en-US" sz="1400" dirty="0" smtClean="0">
                <a:latin typeface="Arial" charset="0"/>
              </a:rPr>
              <a:t>SAPS split into a dusk part and into a midnight part:  transient effect during PC expansion.</a:t>
            </a:r>
            <a:endParaRPr lang="en-US" sz="1400" dirty="0">
              <a:latin typeface="Arial" charset="0"/>
            </a:endParaRPr>
          </a:p>
        </p:txBody>
      </p:sp>
      <p:pic>
        <p:nvPicPr>
          <p:cNvPr id="2" name="Picture 1" descr="cmov-STORM-2013-03-17-j02-120-io3a_000168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838200"/>
            <a:ext cx="6324600" cy="1771785"/>
          </a:xfrm>
          <a:prstGeom prst="rect">
            <a:avLst/>
          </a:prstGeom>
        </p:spPr>
      </p:pic>
      <p:pic>
        <p:nvPicPr>
          <p:cNvPr id="3" name="Picture 2" descr="cmov-STORM-2013-03-17-j02-120-io3a_00025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724015"/>
            <a:ext cx="6324600" cy="1771785"/>
          </a:xfrm>
          <a:prstGeom prst="rect">
            <a:avLst/>
          </a:prstGeom>
        </p:spPr>
      </p:pic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6781800" y="2819400"/>
            <a:ext cx="20574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4625" indent="-174625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marL="0" indent="0"/>
            <a:r>
              <a:rPr lang="en-US" sz="1400" dirty="0" smtClean="0">
                <a:latin typeface="Arial" charset="0"/>
              </a:rPr>
              <a:t>Trough is fully developed in the storm main phase. Not much LAT(MLT) dependence of SAPS.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6781800" y="4800600"/>
            <a:ext cx="2057400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4625" indent="-174625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marL="0" indent="0"/>
            <a:r>
              <a:rPr lang="en-US" sz="1400" dirty="0" smtClean="0">
                <a:latin typeface="Arial" charset="0"/>
              </a:rPr>
              <a:t>Trough later in the storm moves past midnight, where eastward flows dominate.  This may just be a transport effect.</a:t>
            </a:r>
          </a:p>
        </p:txBody>
      </p:sp>
      <p:pic>
        <p:nvPicPr>
          <p:cNvPr id="5" name="Picture 4" descr="cmov-STORM-2013-03-17-j02-120-io3a_000405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3" y="4660900"/>
            <a:ext cx="6330387" cy="1773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81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457200"/>
          </a:xfrm>
        </p:spPr>
        <p:txBody>
          <a:bodyPr/>
          <a:lstStyle/>
          <a:p>
            <a:pPr eaLnBrk="1" hangingPunct="1"/>
            <a:r>
              <a:rPr lang="en-US" sz="3200" dirty="0" smtClean="0">
                <a:latin typeface="Comic Sans MS" charset="0"/>
                <a:ea typeface="ＭＳ Ｐゴシック" charset="0"/>
                <a:cs typeface="Comic Sans MS" charset="0"/>
              </a:rPr>
              <a:t>Comparison with Statistics</a:t>
            </a:r>
            <a:endParaRPr lang="en-US" sz="3200" dirty="0">
              <a:latin typeface="Comic Sans MS" charset="0"/>
              <a:ea typeface="ＭＳ Ｐゴシック" charset="0"/>
              <a:cs typeface="Comic Sans MS" charset="0"/>
            </a:endParaRPr>
          </a:p>
        </p:txBody>
      </p:sp>
      <p:sp>
        <p:nvSpPr>
          <p:cNvPr id="163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01FDD082-9113-0D45-B25D-AF2522EAFD46}" type="slidenum">
              <a:rPr lang="en-US" sz="1400"/>
              <a:pPr eaLnBrk="1" hangingPunct="1"/>
              <a:t>8</a:t>
            </a:fld>
            <a:endParaRPr lang="en-US" sz="1400"/>
          </a:p>
        </p:txBody>
      </p:sp>
      <p:sp>
        <p:nvSpPr>
          <p:cNvPr id="2" name="TextBox 1"/>
          <p:cNvSpPr txBox="1"/>
          <p:nvPr/>
        </p:nvSpPr>
        <p:spPr>
          <a:xfrm>
            <a:off x="3437259" y="1699737"/>
            <a:ext cx="204914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Arial"/>
                <a:cs typeface="Arial"/>
                <a:sym typeface="Wingdings"/>
              </a:rPr>
              <a:t> </a:t>
            </a:r>
            <a:r>
              <a:rPr lang="en-US" sz="1400" dirty="0" smtClean="0">
                <a:latin typeface="Arial"/>
                <a:cs typeface="Arial"/>
              </a:rPr>
              <a:t>Early main phase: SAPS at lower latitude at midnight.</a:t>
            </a:r>
            <a:endParaRPr lang="en-US" sz="1400" dirty="0">
              <a:latin typeface="Arial"/>
              <a:cs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0727" y="847287"/>
            <a:ext cx="2988473" cy="2810314"/>
          </a:xfrm>
          <a:prstGeom prst="rect">
            <a:avLst/>
          </a:prstGeom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352800" y="3200400"/>
            <a:ext cx="220024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74625" indent="-174625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marL="0" indent="0"/>
            <a:r>
              <a:rPr lang="en-US" sz="1400" dirty="0" smtClean="0">
                <a:latin typeface="Arial" charset="0"/>
              </a:rPr>
              <a:t>Compare to statistics </a:t>
            </a:r>
            <a:r>
              <a:rPr lang="en-US" sz="1400" dirty="0" smtClean="0">
                <a:latin typeface="Arial" charset="0"/>
                <a:sym typeface="Wingdings"/>
              </a:rPr>
              <a:t></a:t>
            </a:r>
          </a:p>
          <a:p>
            <a:pPr marL="0" indent="0"/>
            <a:r>
              <a:rPr lang="en-US" sz="1400" dirty="0" smtClean="0">
                <a:latin typeface="Arial" charset="0"/>
              </a:rPr>
              <a:t>(Foster &amp; Vo, JGR, 2002)</a:t>
            </a:r>
            <a:endParaRPr lang="en-US" sz="1400" dirty="0">
              <a:latin typeface="Arial" charset="0"/>
            </a:endParaRPr>
          </a:p>
        </p:txBody>
      </p:sp>
      <p:pic>
        <p:nvPicPr>
          <p:cNvPr id="4" name="Picture 3" descr="mov-io.STORM-2013-03-17-j02.iog.Eth_fac.0.028200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86" y="1219200"/>
            <a:ext cx="2901387" cy="2438400"/>
          </a:xfrm>
          <a:prstGeom prst="rect">
            <a:avLst/>
          </a:prstGeom>
        </p:spPr>
      </p:pic>
      <p:pic>
        <p:nvPicPr>
          <p:cNvPr id="5" name="Picture 4" descr="mov-io.STORM-2013-03-17-j02.iog.Eth_fac.0.040200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91" y="3886200"/>
            <a:ext cx="2901387" cy="24384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505200" y="4343400"/>
            <a:ext cx="2133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0"/>
              <a:buChar char="ß"/>
            </a:pPr>
            <a:r>
              <a:rPr lang="en-US" sz="1400" dirty="0" smtClean="0">
                <a:latin typeface="Arial"/>
                <a:cs typeface="Arial"/>
              </a:rPr>
              <a:t>Mid and late main phase: SAPS at lower latitudes everywhere. </a:t>
            </a:r>
            <a:r>
              <a:rPr lang="en-US" sz="1400" dirty="0" smtClean="0">
                <a:latin typeface="Arial"/>
                <a:cs typeface="Arial"/>
                <a:sym typeface="Wingdings"/>
              </a:rPr>
              <a:t></a:t>
            </a:r>
          </a:p>
          <a:p>
            <a:pPr marL="285750" indent="-285750">
              <a:buFont typeface="Wingdings" charset="0"/>
              <a:buChar char="ß"/>
            </a:pPr>
            <a:endParaRPr lang="en-US" sz="1400" dirty="0">
              <a:latin typeface="Arial"/>
              <a:cs typeface="Arial"/>
              <a:sym typeface="Wingdings"/>
            </a:endParaRPr>
          </a:p>
          <a:p>
            <a:r>
              <a:rPr lang="en-US" sz="1400" dirty="0" smtClean="0">
                <a:latin typeface="Arial"/>
                <a:cs typeface="Arial"/>
                <a:sym typeface="Wingdings"/>
              </a:rPr>
              <a:t>~8</a:t>
            </a:r>
            <a:r>
              <a:rPr lang="en-US" sz="1400" baseline="30000" dirty="0" smtClean="0">
                <a:latin typeface="Arial"/>
                <a:cs typeface="Arial"/>
                <a:sym typeface="Wingdings"/>
              </a:rPr>
              <a:t>o</a:t>
            </a:r>
            <a:r>
              <a:rPr lang="en-US" sz="1400" dirty="0" smtClean="0">
                <a:latin typeface="Arial"/>
                <a:cs typeface="Arial"/>
                <a:sym typeface="Wingdings"/>
              </a:rPr>
              <a:t> lower in latitude in the model than in the statistical result. </a:t>
            </a:r>
            <a:endParaRPr lang="en-US" sz="1400" dirty="0">
              <a:latin typeface="Arial"/>
              <a:cs typeface="Arial"/>
            </a:endParaRPr>
          </a:p>
        </p:txBody>
      </p:sp>
      <p:pic>
        <p:nvPicPr>
          <p:cNvPr id="7" name="Picture 6" descr="mov-io.STORM-2013-03-17-j02.iog.Eth_fac.0.057000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3947808"/>
            <a:ext cx="2964084" cy="2491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379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457200"/>
          </a:xfrm>
        </p:spPr>
        <p:txBody>
          <a:bodyPr/>
          <a:lstStyle/>
          <a:p>
            <a:pPr eaLnBrk="1" hangingPunct="1"/>
            <a:r>
              <a:rPr lang="en-US" sz="3200" dirty="0" smtClean="0">
                <a:latin typeface="Comic Sans MS" charset="0"/>
                <a:ea typeface="ＭＳ Ｐゴシック" charset="0"/>
                <a:cs typeface="Comic Sans MS" charset="0"/>
              </a:rPr>
              <a:t>Comparison with Statistics</a:t>
            </a:r>
            <a:endParaRPr lang="en-US" sz="3200" dirty="0">
              <a:latin typeface="Comic Sans MS" charset="0"/>
              <a:ea typeface="ＭＳ Ｐゴシック" charset="0"/>
              <a:cs typeface="Comic Sans MS" charset="0"/>
            </a:endParaRPr>
          </a:p>
        </p:txBody>
      </p:sp>
      <p:sp>
        <p:nvSpPr>
          <p:cNvPr id="163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01FDD082-9113-0D45-B25D-AF2522EAFD46}" type="slidenum">
              <a:rPr lang="en-US" sz="1400"/>
              <a:pPr eaLnBrk="1" hangingPunct="1"/>
              <a:t>9</a:t>
            </a:fld>
            <a:endParaRPr lang="en-US" sz="1400"/>
          </a:p>
        </p:txBody>
      </p:sp>
      <p:sp>
        <p:nvSpPr>
          <p:cNvPr id="2" name="TextBox 1"/>
          <p:cNvSpPr txBox="1"/>
          <p:nvPr/>
        </p:nvSpPr>
        <p:spPr>
          <a:xfrm>
            <a:off x="3962400" y="5343990"/>
            <a:ext cx="46432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latin typeface="Arial"/>
                <a:cs typeface="Arial"/>
              </a:rPr>
              <a:t>The latitude – MLT dependence is not only statistical but also occurs instantaneously.  MLT-E dependence matches.</a:t>
            </a:r>
            <a:endParaRPr lang="en-US" sz="1800" dirty="0">
              <a:latin typeface="Arial"/>
              <a:cs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1" y="990600"/>
            <a:ext cx="3201152" cy="259079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3657600"/>
            <a:ext cx="3200400" cy="2568633"/>
          </a:xfrm>
          <a:prstGeom prst="rect">
            <a:avLst/>
          </a:prstGeom>
        </p:spPr>
      </p:pic>
      <p:pic>
        <p:nvPicPr>
          <p:cNvPr id="7" name="Picture 6" descr="mov-io.STORM-2013-03-17-j02.iog.Eth_fac.0.028200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990600"/>
            <a:ext cx="4876800" cy="4098588"/>
          </a:xfrm>
          <a:prstGeom prst="rect">
            <a:avLst/>
          </a:prstGeom>
        </p:spPr>
      </p:pic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762000" y="6334658"/>
            <a:ext cx="214045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74625" indent="-174625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marL="0" indent="0"/>
            <a:r>
              <a:rPr lang="en-US" sz="1400" dirty="0" smtClean="0">
                <a:latin typeface="Arial" charset="0"/>
              </a:rPr>
              <a:t>Foster &amp; Vo, JGR, 2002</a:t>
            </a:r>
            <a:endParaRPr lang="en-US" sz="14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647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2004:Templates:Presentations:Designs:Borealis</Template>
  <TotalTime>19358</TotalTime>
  <Words>1090</Words>
  <Application>Microsoft Macintosh PowerPoint</Application>
  <PresentationFormat>On-screen Show (4:3)</PresentationFormat>
  <Paragraphs>126</Paragraphs>
  <Slides>13</Slides>
  <Notes>13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Arial</vt:lpstr>
      <vt:lpstr>Bernard MT Condensed</vt:lpstr>
      <vt:lpstr>Comic Sans MS</vt:lpstr>
      <vt:lpstr>Courier</vt:lpstr>
      <vt:lpstr>Helvetica</vt:lpstr>
      <vt:lpstr>ＭＳ Ｐゴシック</vt:lpstr>
      <vt:lpstr>Times New Roman</vt:lpstr>
      <vt:lpstr>Wingdings</vt:lpstr>
      <vt:lpstr>Default Design</vt:lpstr>
      <vt:lpstr>Stormtime SAPS events: OpenGGCM-RCM-CTIM modeling and data comparisons </vt:lpstr>
      <vt:lpstr>SAPS</vt:lpstr>
      <vt:lpstr>PowerPoint Presentation</vt:lpstr>
      <vt:lpstr>OpenGGCM-RCM-CTIM Model Data Flow</vt:lpstr>
      <vt:lpstr>The 2013-03-17 Storm</vt:lpstr>
      <vt:lpstr>North-South E field, Precipitation, and TEC</vt:lpstr>
      <vt:lpstr>NS-Efield, Precipitation, and TEC</vt:lpstr>
      <vt:lpstr>Comparison with Statistics</vt:lpstr>
      <vt:lpstr>Comparison with Statistics</vt:lpstr>
      <vt:lpstr>Storm Enhanced Density (SED) Tongue of Ionization (TOI)</vt:lpstr>
      <vt:lpstr>PowerPoint Presentation</vt:lpstr>
      <vt:lpstr>PowerPoint Presentation</vt:lpstr>
      <vt:lpstr>What is not SAPS</vt:lpstr>
    </vt:vector>
  </TitlesOfParts>
  <Company>University of New Hampshire</Company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Ballooning Instability in the Near-Earth Magnetotail: Theory, Simulation, and Observation</dc:title>
  <dc:creator>Zhu Ping</dc:creator>
  <cp:lastModifiedBy>Raeder, Joachim</cp:lastModifiedBy>
  <cp:revision>233</cp:revision>
  <cp:lastPrinted>2015-12-11T20:32:30Z</cp:lastPrinted>
  <dcterms:created xsi:type="dcterms:W3CDTF">2012-08-15T00:28:00Z</dcterms:created>
  <dcterms:modified xsi:type="dcterms:W3CDTF">2017-04-27T07:21:49Z</dcterms:modified>
</cp:coreProperties>
</file>