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256" r:id="rId2"/>
    <p:sldId id="602" r:id="rId3"/>
    <p:sldId id="646" r:id="rId4"/>
    <p:sldId id="647" r:id="rId5"/>
    <p:sldId id="648" r:id="rId6"/>
    <p:sldId id="649" r:id="rId7"/>
    <p:sldId id="650" r:id="rId8"/>
    <p:sldId id="658" r:id="rId9"/>
    <p:sldId id="659" r:id="rId10"/>
    <p:sldId id="645" r:id="rId11"/>
    <p:sldId id="628" r:id="rId12"/>
    <p:sldId id="630" r:id="rId13"/>
    <p:sldId id="631" r:id="rId14"/>
    <p:sldId id="640" r:id="rId15"/>
    <p:sldId id="641" r:id="rId16"/>
    <p:sldId id="642" r:id="rId17"/>
    <p:sldId id="644" r:id="rId18"/>
    <p:sldId id="558" r:id="rId19"/>
    <p:sldId id="660" r:id="rId20"/>
    <p:sldId id="661" r:id="rId21"/>
    <p:sldId id="662" r:id="rId22"/>
    <p:sldId id="653" r:id="rId23"/>
    <p:sldId id="654" r:id="rId24"/>
    <p:sldId id="651" r:id="rId25"/>
    <p:sldId id="652" r:id="rId26"/>
    <p:sldId id="655" r:id="rId27"/>
    <p:sldId id="656" r:id="rId28"/>
    <p:sldId id="657" r:id="rId29"/>
  </p:sldIdLst>
  <p:sldSz cx="9144000" cy="6858000" type="screen4x3"/>
  <p:notesSz cx="6858000" cy="9144000"/>
  <p:defaultTextStyle>
    <a:defPPr>
      <a:defRPr lang="en-US"/>
    </a:defPPr>
    <a:lvl1pPr algn="l" rtl="0" fontAlgn="base">
      <a:spcBef>
        <a:spcPct val="0"/>
      </a:spcBef>
      <a:spcAft>
        <a:spcPct val="0"/>
      </a:spcAft>
      <a:defRPr sz="3200" kern="1200">
        <a:solidFill>
          <a:schemeClr val="tx1"/>
        </a:solidFill>
        <a:latin typeface="Times New Roman" charset="0"/>
        <a:ea typeface="ＭＳ Ｐゴシック" charset="0"/>
        <a:cs typeface="ＭＳ Ｐゴシック" charset="0"/>
      </a:defRPr>
    </a:lvl1pPr>
    <a:lvl2pPr marL="457200" algn="l" rtl="0" fontAlgn="base">
      <a:spcBef>
        <a:spcPct val="0"/>
      </a:spcBef>
      <a:spcAft>
        <a:spcPct val="0"/>
      </a:spcAft>
      <a:defRPr sz="3200" kern="1200">
        <a:solidFill>
          <a:schemeClr val="tx1"/>
        </a:solidFill>
        <a:latin typeface="Times New Roman" charset="0"/>
        <a:ea typeface="ＭＳ Ｐゴシック" charset="0"/>
        <a:cs typeface="ＭＳ Ｐゴシック" charset="0"/>
      </a:defRPr>
    </a:lvl2pPr>
    <a:lvl3pPr marL="914400" algn="l" rtl="0" fontAlgn="base">
      <a:spcBef>
        <a:spcPct val="0"/>
      </a:spcBef>
      <a:spcAft>
        <a:spcPct val="0"/>
      </a:spcAft>
      <a:defRPr sz="3200" kern="1200">
        <a:solidFill>
          <a:schemeClr val="tx1"/>
        </a:solidFill>
        <a:latin typeface="Times New Roman" charset="0"/>
        <a:ea typeface="ＭＳ Ｐゴシック" charset="0"/>
        <a:cs typeface="ＭＳ Ｐゴシック" charset="0"/>
      </a:defRPr>
    </a:lvl3pPr>
    <a:lvl4pPr marL="1371600" algn="l" rtl="0" fontAlgn="base">
      <a:spcBef>
        <a:spcPct val="0"/>
      </a:spcBef>
      <a:spcAft>
        <a:spcPct val="0"/>
      </a:spcAft>
      <a:defRPr sz="3200" kern="1200">
        <a:solidFill>
          <a:schemeClr val="tx1"/>
        </a:solidFill>
        <a:latin typeface="Times New Roman" charset="0"/>
        <a:ea typeface="ＭＳ Ｐゴシック" charset="0"/>
        <a:cs typeface="ＭＳ Ｐゴシック" charset="0"/>
      </a:defRPr>
    </a:lvl4pPr>
    <a:lvl5pPr marL="1828800" algn="l" rtl="0" fontAlgn="base">
      <a:spcBef>
        <a:spcPct val="0"/>
      </a:spcBef>
      <a:spcAft>
        <a:spcPct val="0"/>
      </a:spcAft>
      <a:defRPr sz="32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32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32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32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32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ABABAB"/>
    <a:srgbClr val="FF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98"/>
    <p:restoredTop sz="94693"/>
  </p:normalViewPr>
  <p:slideViewPr>
    <p:cSldViewPr showGuides="1">
      <p:cViewPr varScale="1">
        <p:scale>
          <a:sx n="259" d="100"/>
          <a:sy n="259" d="100"/>
        </p:scale>
        <p:origin x="400"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443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443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443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473E8BE-F351-3A4C-A164-57A7A0C78D91}" type="slidenum">
              <a:rPr lang="en-US"/>
              <a:pPr>
                <a:defRPr/>
              </a:pPr>
              <a:t>‹#›</a:t>
            </a:fld>
            <a:endParaRPr lang="en-US"/>
          </a:p>
        </p:txBody>
      </p:sp>
    </p:spTree>
    <p:extLst>
      <p:ext uri="{BB962C8B-B14F-4D97-AF65-F5344CB8AC3E}">
        <p14:creationId xmlns:p14="http://schemas.microsoft.com/office/powerpoint/2010/main" val="1948598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457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2458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58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458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848DB28-2652-AE46-BEA8-B7C9B27C6DEC}" type="slidenum">
              <a:rPr lang="en-US"/>
              <a:pPr>
                <a:defRPr/>
              </a:pPr>
              <a:t>‹#›</a:t>
            </a:fld>
            <a:endParaRPr lang="en-US"/>
          </a:p>
        </p:txBody>
      </p:sp>
    </p:spTree>
    <p:extLst>
      <p:ext uri="{BB962C8B-B14F-4D97-AF65-F5344CB8AC3E}">
        <p14:creationId xmlns:p14="http://schemas.microsoft.com/office/powerpoint/2010/main" val="475989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1B4E635-A6BD-9E4B-A507-7ACEC20E54C2}" type="slidenum">
              <a:rPr lang="en-US" sz="1200"/>
              <a:pPr eaLnBrk="1" hangingPunct="1"/>
              <a:t>1</a:t>
            </a:fld>
            <a:endParaRPr lang="en-US" sz="120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35843" name="Text Box 3"/>
          <p:cNvSpPr>
            <a:spLocks noGrp="1" noChangeArrowheads="1"/>
          </p:cNvSpPr>
          <p:nvPr>
            <p:ph type="body"/>
          </p:nvPr>
        </p:nvSpPr>
        <p:spPr>
          <a:xfrm>
            <a:off x="685800" y="4343400"/>
            <a:ext cx="5484813" cy="4114800"/>
          </a:xfrm>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857137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209675" y="693738"/>
            <a:ext cx="44386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19459" name="Text Box 3"/>
          <p:cNvSpPr>
            <a:spLocks noGrp="1" noChangeArrowheads="1"/>
          </p:cNvSpPr>
          <p:nvPr>
            <p:ph type="body"/>
          </p:nvPr>
        </p:nvSpPr>
        <p:spPr>
          <a:xfrm>
            <a:off x="685800" y="4341813"/>
            <a:ext cx="5486400" cy="4114800"/>
          </a:xfrm>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940556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209675" y="693738"/>
            <a:ext cx="44386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19459" name="Text Box 3"/>
          <p:cNvSpPr>
            <a:spLocks noGrp="1" noChangeArrowheads="1"/>
          </p:cNvSpPr>
          <p:nvPr>
            <p:ph type="body"/>
          </p:nvPr>
        </p:nvSpPr>
        <p:spPr>
          <a:xfrm>
            <a:off x="685800" y="4341813"/>
            <a:ext cx="5486400" cy="4114800"/>
          </a:xfrm>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964717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D393D73C-525F-6148-BF6C-EF49BAA490B7}" type="slidenum">
              <a:rPr lang="en-US" sz="1200"/>
              <a:pPr eaLnBrk="1" hangingPunct="1"/>
              <a:t>14</a:t>
            </a:fld>
            <a:endParaRPr lang="en-US" sz="1200"/>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563A72C-18AB-144F-90F1-03FC41EB5E08}" type="slidenum">
              <a:rPr lang="en-US" sz="1200"/>
              <a:pPr eaLnBrk="1" hangingPunct="1"/>
              <a:t>15</a:t>
            </a:fld>
            <a:endParaRPr lang="en-US" sz="1200"/>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545230E6-F351-BA43-96BE-3DD142D99422}" type="slidenum">
              <a:rPr lang="en-US" sz="1200"/>
              <a:pPr eaLnBrk="1" hangingPunct="1"/>
              <a:t>16</a:t>
            </a:fld>
            <a:endParaRPr lang="en-US" sz="1200"/>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17</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50669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18</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19</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310664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20</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2506923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35843" name="Text Box 3"/>
          <p:cNvSpPr>
            <a:spLocks noGrp="1" noChangeArrowheads="1"/>
          </p:cNvSpPr>
          <p:nvPr>
            <p:ph type="body"/>
          </p:nvPr>
        </p:nvSpPr>
        <p:spPr>
          <a:xfrm>
            <a:off x="685800" y="4343400"/>
            <a:ext cx="5484813" cy="4114800"/>
          </a:xfrm>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21</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3266162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22</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2010322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23</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4156919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24</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432216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25</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3832590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26</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7901572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27</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42661947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fld id="{6C8C5092-F045-C24D-9CF2-EDCF2BB322BB}" type="slidenum">
              <a:rPr lang="en-US" sz="1200"/>
              <a:pPr eaLnBrk="1" hangingPunct="1"/>
              <a:t>28</a:t>
            </a:fld>
            <a:endParaRPr lang="en-US" sz="120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extLst>
      <p:ext uri="{BB962C8B-B14F-4D97-AF65-F5344CB8AC3E}">
        <p14:creationId xmlns:p14="http://schemas.microsoft.com/office/powerpoint/2010/main" val="1871932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35843" name="Text Box 3"/>
          <p:cNvSpPr>
            <a:spLocks noGrp="1" noChangeArrowheads="1"/>
          </p:cNvSpPr>
          <p:nvPr>
            <p:ph type="body"/>
          </p:nvPr>
        </p:nvSpPr>
        <p:spPr>
          <a:xfrm>
            <a:off x="685800" y="4343400"/>
            <a:ext cx="5484813" cy="4114800"/>
          </a:xfrm>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162634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35843" name="Text Box 3"/>
          <p:cNvSpPr>
            <a:spLocks noGrp="1" noChangeArrowheads="1"/>
          </p:cNvSpPr>
          <p:nvPr>
            <p:ph type="body"/>
          </p:nvPr>
        </p:nvSpPr>
        <p:spPr>
          <a:xfrm>
            <a:off x="685800" y="4343400"/>
            <a:ext cx="5484813" cy="4114800"/>
          </a:xfrm>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704361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35843" name="Text Box 3"/>
          <p:cNvSpPr>
            <a:spLocks noGrp="1" noChangeArrowheads="1"/>
          </p:cNvSpPr>
          <p:nvPr>
            <p:ph type="body"/>
          </p:nvPr>
        </p:nvSpPr>
        <p:spPr>
          <a:xfrm>
            <a:off x="685800" y="4343400"/>
            <a:ext cx="5484813" cy="4114800"/>
          </a:xfrm>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486766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35843" name="Text Box 3"/>
          <p:cNvSpPr>
            <a:spLocks noGrp="1" noChangeArrowheads="1"/>
          </p:cNvSpPr>
          <p:nvPr>
            <p:ph type="body"/>
          </p:nvPr>
        </p:nvSpPr>
        <p:spPr>
          <a:xfrm>
            <a:off x="685800" y="4343400"/>
            <a:ext cx="5484813" cy="4114800"/>
          </a:xfrm>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04601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35843" name="Text Box 3"/>
          <p:cNvSpPr>
            <a:spLocks noGrp="1" noChangeArrowheads="1"/>
          </p:cNvSpPr>
          <p:nvPr>
            <p:ph type="body"/>
          </p:nvPr>
        </p:nvSpPr>
        <p:spPr>
          <a:xfrm>
            <a:off x="685800" y="4343400"/>
            <a:ext cx="5484813" cy="4114800"/>
          </a:xfrm>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826828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35843" name="Text Box 3"/>
          <p:cNvSpPr>
            <a:spLocks noGrp="1" noChangeArrowheads="1"/>
          </p:cNvSpPr>
          <p:nvPr>
            <p:ph type="body"/>
          </p:nvPr>
        </p:nvSpPr>
        <p:spPr>
          <a:xfrm>
            <a:off x="685800" y="4343400"/>
            <a:ext cx="5484813" cy="4114800"/>
          </a:xfrm>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061115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endParaRPr lang="en-US"/>
          </a:p>
        </p:txBody>
      </p:sp>
      <p:sp>
        <p:nvSpPr>
          <p:cNvPr id="35843" name="Text Box 3"/>
          <p:cNvSpPr>
            <a:spLocks noGrp="1" noChangeArrowheads="1"/>
          </p:cNvSpPr>
          <p:nvPr>
            <p:ph type="body"/>
          </p:nvPr>
        </p:nvSpPr>
        <p:spPr>
          <a:xfrm>
            <a:off x="685800" y="4343400"/>
            <a:ext cx="5484813" cy="4114800"/>
          </a:xfrm>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240382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2B94E57-7EB2-FB4C-A0B5-3D21C59DAC77}" type="slidenum">
              <a:rPr lang="en-US"/>
              <a:pPr>
                <a:defRPr/>
              </a:pPr>
              <a:t>‹#›</a:t>
            </a:fld>
            <a:endParaRPr lang="en-US"/>
          </a:p>
        </p:txBody>
      </p:sp>
    </p:spTree>
    <p:extLst>
      <p:ext uri="{BB962C8B-B14F-4D97-AF65-F5344CB8AC3E}">
        <p14:creationId xmlns:p14="http://schemas.microsoft.com/office/powerpoint/2010/main" val="2377937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BBB41D-A473-FD46-A3F7-AABD23BDD185}" type="slidenum">
              <a:rPr lang="en-US"/>
              <a:pPr>
                <a:defRPr/>
              </a:pPr>
              <a:t>‹#›</a:t>
            </a:fld>
            <a:endParaRPr lang="en-US"/>
          </a:p>
        </p:txBody>
      </p:sp>
    </p:spTree>
    <p:extLst>
      <p:ext uri="{BB962C8B-B14F-4D97-AF65-F5344CB8AC3E}">
        <p14:creationId xmlns:p14="http://schemas.microsoft.com/office/powerpoint/2010/main" val="38945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8DA7043-C4B5-CB47-8513-43657E4216CA}" type="slidenum">
              <a:rPr lang="en-US"/>
              <a:pPr>
                <a:defRPr/>
              </a:pPr>
              <a:t>‹#›</a:t>
            </a:fld>
            <a:endParaRPr lang="en-US"/>
          </a:p>
        </p:txBody>
      </p:sp>
    </p:spTree>
    <p:extLst>
      <p:ext uri="{BB962C8B-B14F-4D97-AF65-F5344CB8AC3E}">
        <p14:creationId xmlns:p14="http://schemas.microsoft.com/office/powerpoint/2010/main" val="630490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258D52-8F74-3D40-BF1B-071ABC6A4B02}" type="slidenum">
              <a:rPr lang="en-US"/>
              <a:pPr>
                <a:defRPr/>
              </a:pPr>
              <a:t>‹#›</a:t>
            </a:fld>
            <a:endParaRPr lang="en-US"/>
          </a:p>
        </p:txBody>
      </p:sp>
    </p:spTree>
    <p:extLst>
      <p:ext uri="{BB962C8B-B14F-4D97-AF65-F5344CB8AC3E}">
        <p14:creationId xmlns:p14="http://schemas.microsoft.com/office/powerpoint/2010/main" val="1424050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90915D-2E95-8043-AB9F-3A67D1D32057}" type="slidenum">
              <a:rPr lang="en-US"/>
              <a:pPr>
                <a:defRPr/>
              </a:pPr>
              <a:t>‹#›</a:t>
            </a:fld>
            <a:endParaRPr lang="en-US"/>
          </a:p>
        </p:txBody>
      </p:sp>
    </p:spTree>
    <p:extLst>
      <p:ext uri="{BB962C8B-B14F-4D97-AF65-F5344CB8AC3E}">
        <p14:creationId xmlns:p14="http://schemas.microsoft.com/office/powerpoint/2010/main" val="2226256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1ACBF3-6C7B-5441-A34B-3982368E4BF9}" type="slidenum">
              <a:rPr lang="en-US"/>
              <a:pPr>
                <a:defRPr/>
              </a:pPr>
              <a:t>‹#›</a:t>
            </a:fld>
            <a:endParaRPr lang="en-US"/>
          </a:p>
        </p:txBody>
      </p:sp>
    </p:spTree>
    <p:extLst>
      <p:ext uri="{BB962C8B-B14F-4D97-AF65-F5344CB8AC3E}">
        <p14:creationId xmlns:p14="http://schemas.microsoft.com/office/powerpoint/2010/main" val="3061354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E2DE74E-722D-9845-9C39-4A39ED5BB5EA}" type="slidenum">
              <a:rPr lang="en-US"/>
              <a:pPr>
                <a:defRPr/>
              </a:pPr>
              <a:t>‹#›</a:t>
            </a:fld>
            <a:endParaRPr lang="en-US"/>
          </a:p>
        </p:txBody>
      </p:sp>
    </p:spTree>
    <p:extLst>
      <p:ext uri="{BB962C8B-B14F-4D97-AF65-F5344CB8AC3E}">
        <p14:creationId xmlns:p14="http://schemas.microsoft.com/office/powerpoint/2010/main" val="327806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8C83DAA-0468-A744-B871-FE7AA5DEEF5D}" type="slidenum">
              <a:rPr lang="en-US"/>
              <a:pPr>
                <a:defRPr/>
              </a:pPr>
              <a:t>‹#›</a:t>
            </a:fld>
            <a:endParaRPr lang="en-US"/>
          </a:p>
        </p:txBody>
      </p:sp>
    </p:spTree>
    <p:extLst>
      <p:ext uri="{BB962C8B-B14F-4D97-AF65-F5344CB8AC3E}">
        <p14:creationId xmlns:p14="http://schemas.microsoft.com/office/powerpoint/2010/main" val="535189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7969028-1593-2B43-AD2F-42B5BF788E73}" type="slidenum">
              <a:rPr lang="en-US"/>
              <a:pPr>
                <a:defRPr/>
              </a:pPr>
              <a:t>‹#›</a:t>
            </a:fld>
            <a:endParaRPr lang="en-US"/>
          </a:p>
        </p:txBody>
      </p:sp>
    </p:spTree>
    <p:extLst>
      <p:ext uri="{BB962C8B-B14F-4D97-AF65-F5344CB8AC3E}">
        <p14:creationId xmlns:p14="http://schemas.microsoft.com/office/powerpoint/2010/main" val="2341873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69E410D-C911-C043-B5DB-BE4F483DCA0C}" type="slidenum">
              <a:rPr lang="en-US"/>
              <a:pPr>
                <a:defRPr/>
              </a:pPr>
              <a:t>‹#›</a:t>
            </a:fld>
            <a:endParaRPr lang="en-US"/>
          </a:p>
        </p:txBody>
      </p:sp>
    </p:spTree>
    <p:extLst>
      <p:ext uri="{BB962C8B-B14F-4D97-AF65-F5344CB8AC3E}">
        <p14:creationId xmlns:p14="http://schemas.microsoft.com/office/powerpoint/2010/main" val="70657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3E46E1-916A-964B-8917-5F97E126DAD8}" type="slidenum">
              <a:rPr lang="en-US"/>
              <a:pPr>
                <a:defRPr/>
              </a:pPr>
              <a:t>‹#›</a:t>
            </a:fld>
            <a:endParaRPr lang="en-US"/>
          </a:p>
        </p:txBody>
      </p:sp>
    </p:spTree>
    <p:extLst>
      <p:ext uri="{BB962C8B-B14F-4D97-AF65-F5344CB8AC3E}">
        <p14:creationId xmlns:p14="http://schemas.microsoft.com/office/powerpoint/2010/main" val="1818992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FCF742E-A87A-834A-AE7C-43C9E4820AE3}" type="slidenum">
              <a:rPr lang="en-US"/>
              <a:pPr>
                <a:defRPr/>
              </a:pPr>
              <a:t>‹#›</a:t>
            </a:fld>
            <a:endParaRPr lang="en-US"/>
          </a:p>
        </p:txBody>
      </p:sp>
    </p:spTree>
    <p:extLst>
      <p:ext uri="{BB962C8B-B14F-4D97-AF65-F5344CB8AC3E}">
        <p14:creationId xmlns:p14="http://schemas.microsoft.com/office/powerpoint/2010/main" val="1842442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94F4013B-A756-7642-9622-053B5D0EAEE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5.emf"/><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26.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152400" y="228600"/>
            <a:ext cx="8839200" cy="1295400"/>
          </a:xfrm>
        </p:spPr>
        <p:txBody>
          <a:bodyPr/>
          <a:lstStyle/>
          <a:p>
            <a:pPr eaLnBrk="1" hangingPunct="1"/>
            <a:r>
              <a:rPr lang="en-US" dirty="0">
                <a:latin typeface="Comic Sans MS" charset="0"/>
                <a:ea typeface="ＭＳ Ｐゴシック" charset="0"/>
                <a:cs typeface="ＭＳ Ｐゴシック" charset="0"/>
              </a:rPr>
              <a:t>The Magnetotail</a:t>
            </a:r>
            <a:br>
              <a:rPr lang="en-US" dirty="0">
                <a:latin typeface="Comic Sans MS" charset="0"/>
                <a:ea typeface="ＭＳ Ｐゴシック" charset="0"/>
                <a:cs typeface="ＭＳ Ｐゴシック" charset="0"/>
              </a:rPr>
            </a:br>
            <a:r>
              <a:rPr lang="en-US" sz="3200" dirty="0">
                <a:latin typeface="Comic Sans MS" charset="0"/>
                <a:ea typeface="ＭＳ Ｐゴシック" charset="0"/>
                <a:cs typeface="ＭＳ Ｐゴシック" charset="0"/>
              </a:rPr>
              <a:t>GEM 30</a:t>
            </a:r>
            <a:r>
              <a:rPr lang="en-US" sz="3200" baseline="30000" dirty="0">
                <a:latin typeface="Comic Sans MS" charset="0"/>
                <a:ea typeface="ＭＳ Ｐゴシック" charset="0"/>
                <a:cs typeface="ＭＳ Ｐゴシック" charset="0"/>
              </a:rPr>
              <a:t>th</a:t>
            </a:r>
            <a:r>
              <a:rPr lang="en-US" sz="3200" dirty="0">
                <a:latin typeface="Comic Sans MS" charset="0"/>
                <a:ea typeface="ＭＳ Ｐゴシック" charset="0"/>
                <a:cs typeface="ＭＳ Ｐゴシック" charset="0"/>
              </a:rPr>
              <a:t> Anniversary Edition</a:t>
            </a:r>
            <a:endParaRPr lang="en-US" sz="3200" dirty="0">
              <a:solidFill>
                <a:srgbClr val="FF0000"/>
              </a:solidFill>
              <a:latin typeface="Helvetica" charset="0"/>
              <a:ea typeface="ＭＳ Ｐゴシック" charset="0"/>
              <a:cs typeface="ＭＳ Ｐゴシック" charset="0"/>
            </a:endParaRPr>
          </a:p>
        </p:txBody>
      </p:sp>
      <p:sp>
        <p:nvSpPr>
          <p:cNvPr id="16386" name="Rectangle 3"/>
          <p:cNvSpPr>
            <a:spLocks noGrp="1" noChangeArrowheads="1"/>
          </p:cNvSpPr>
          <p:nvPr>
            <p:ph type="subTitle" idx="1"/>
          </p:nvPr>
        </p:nvSpPr>
        <p:spPr>
          <a:xfrm>
            <a:off x="342900" y="1752600"/>
            <a:ext cx="8458200" cy="2743200"/>
          </a:xfrm>
        </p:spPr>
        <p:txBody>
          <a:bodyPr/>
          <a:lstStyle/>
          <a:p>
            <a:pPr marL="533400" indent="-533400" eaLnBrk="1" hangingPunct="1"/>
            <a:endParaRPr lang="en-US" sz="2400" dirty="0">
              <a:solidFill>
                <a:srgbClr val="0000FF"/>
              </a:solidFill>
              <a:latin typeface="Helvetica" charset="0"/>
              <a:ea typeface="ＭＳ Ｐゴシック" charset="0"/>
              <a:cs typeface="ＭＳ Ｐゴシック" charset="0"/>
            </a:endParaRPr>
          </a:p>
          <a:p>
            <a:pPr marL="533400" indent="-533400" eaLnBrk="1" hangingPunct="1"/>
            <a:r>
              <a:rPr lang="en-US" dirty="0">
                <a:latin typeface="Helvetica" charset="0"/>
                <a:ea typeface="ＭＳ Ｐゴシック" charset="0"/>
                <a:cs typeface="ＭＳ Ｐゴシック" charset="0"/>
              </a:rPr>
              <a:t>J. Raeder</a:t>
            </a:r>
          </a:p>
          <a:p>
            <a:pPr marL="533400" indent="-533400" eaLnBrk="1" hangingPunct="1"/>
            <a:endParaRPr lang="en-US" dirty="0">
              <a:latin typeface="Helvetica" charset="0"/>
              <a:ea typeface="ＭＳ Ｐゴシック" charset="0"/>
              <a:cs typeface="ＭＳ Ｐゴシック" charset="0"/>
            </a:endParaRPr>
          </a:p>
          <a:p>
            <a:pPr marL="533400" indent="-533400" eaLnBrk="1" hangingPunct="1"/>
            <a:r>
              <a:rPr lang="en-US" sz="2400" dirty="0">
                <a:latin typeface="Helvetica" charset="0"/>
                <a:ea typeface="ＭＳ Ｐゴシック" charset="0"/>
                <a:cs typeface="ＭＳ Ｐゴシック" charset="0"/>
              </a:rPr>
              <a:t>Space Science Center, University of New Hampshire, Durham, NH </a:t>
            </a:r>
          </a:p>
          <a:p>
            <a:pPr marL="533400" indent="-533400" eaLnBrk="1" hangingPunct="1"/>
            <a:endParaRPr lang="en-US" sz="2400" dirty="0">
              <a:latin typeface="Helvetica" charset="0"/>
              <a:ea typeface="ＭＳ Ｐゴシック" charset="0"/>
              <a:cs typeface="ＭＳ Ｐゴシック" charset="0"/>
            </a:endParaRPr>
          </a:p>
          <a:p>
            <a:pPr marL="533400" indent="-533400" eaLnBrk="1" hangingPunct="1"/>
            <a:endParaRPr lang="en-US" sz="1800" dirty="0">
              <a:solidFill>
                <a:srgbClr val="0000FF"/>
              </a:solidFill>
              <a:latin typeface="Helvetica" charset="0"/>
              <a:ea typeface="ＭＳ Ｐゴシック" charset="0"/>
              <a:cs typeface="ＭＳ Ｐゴシック" charset="0"/>
            </a:endParaRPr>
          </a:p>
          <a:p>
            <a:pPr marL="533400" indent="-533400" eaLnBrk="1" hangingPunct="1"/>
            <a:endParaRPr lang="en-US" sz="1800" dirty="0">
              <a:solidFill>
                <a:srgbClr val="0000FF"/>
              </a:solidFill>
              <a:latin typeface="Helvetica" charset="0"/>
              <a:ea typeface="ＭＳ Ｐゴシック" charset="0"/>
              <a:cs typeface="ＭＳ Ｐゴシック" charset="0"/>
            </a:endParaRPr>
          </a:p>
          <a:p>
            <a:pPr marL="533400" indent="-533400" eaLnBrk="1" hangingPunct="1">
              <a:buAutoNum type="alphaUcPeriod"/>
            </a:pPr>
            <a:endParaRPr lang="en-US" sz="2400" dirty="0">
              <a:latin typeface="Helvetica" charset="0"/>
              <a:ea typeface="ＭＳ Ｐゴシック" charset="0"/>
              <a:cs typeface="ＭＳ Ｐゴシック" charset="0"/>
            </a:endParaRPr>
          </a:p>
          <a:p>
            <a:pPr marL="533400" indent="-533400" eaLnBrk="1" hangingPunct="1"/>
            <a:r>
              <a:rPr lang="en-US" sz="2400" dirty="0">
                <a:latin typeface="Helvetica" charset="0"/>
                <a:ea typeface="ＭＳ Ｐゴシック" charset="0"/>
                <a:cs typeface="Helvetica" charset="0"/>
              </a:rPr>
              <a:t>2021 GEM Summer Workshop, Virtual </a:t>
            </a:r>
            <a:r>
              <a:rPr lang="en-US" sz="2400" dirty="0" err="1">
                <a:latin typeface="Helvetica" charset="0"/>
                <a:ea typeface="ＭＳ Ｐゴシック" charset="0"/>
                <a:cs typeface="Helvetica" charset="0"/>
              </a:rPr>
              <a:t>Ohau</a:t>
            </a:r>
            <a:r>
              <a:rPr lang="en-US" sz="2400" dirty="0">
                <a:latin typeface="Helvetica" charset="0"/>
                <a:ea typeface="ＭＳ Ｐゴシック" charset="0"/>
                <a:cs typeface="Helvetica" charset="0"/>
              </a:rPr>
              <a:t>, HI, 7/27/2021</a:t>
            </a:r>
          </a:p>
          <a:p>
            <a:pPr marL="533400" indent="-533400" eaLnBrk="1" hangingPunct="1"/>
            <a:endParaRPr lang="en-US" sz="2000" dirty="0">
              <a:latin typeface="Helvetica" charset="0"/>
              <a:ea typeface="ＭＳ Ｐゴシック" charset="0"/>
              <a:cs typeface="ＭＳ Ｐゴシック"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381000" y="379661"/>
            <a:ext cx="2667000" cy="5693866"/>
          </a:xfrm>
        </p:spPr>
        <p:txBody>
          <a:bodyPr>
            <a:spAutoFit/>
          </a:bodyPr>
          <a:lstStyle/>
          <a:p>
            <a:pPr algn="l"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000" dirty="0">
                <a:latin typeface="Comic Sans MS" charset="0"/>
                <a:ea typeface="ＭＳ Ｐゴシック" charset="0"/>
                <a:cs typeface="Comic Sans MS" charset="0"/>
              </a:rPr>
              <a:t>Specific entropy </a:t>
            </a: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(p/</a:t>
            </a:r>
            <a:r>
              <a:rPr lang="en-GB" sz="2000" dirty="0" err="1">
                <a:latin typeface="Comic Sans MS" charset="0"/>
                <a:ea typeface="ＭＳ Ｐゴシック" charset="0"/>
                <a:cs typeface="Comic Sans MS" charset="0"/>
              </a:rPr>
              <a:t>N^gamma</a:t>
            </a:r>
            <a:r>
              <a:rPr lang="en-GB" sz="2000" dirty="0">
                <a:latin typeface="Comic Sans MS" charset="0"/>
                <a:ea typeface="ＭＳ Ｐゴシック" charset="0"/>
                <a:cs typeface="Comic Sans MS" charset="0"/>
              </a:rPr>
              <a:t>) is an important tracer for plasma in the magnetosphere.</a:t>
            </a:r>
            <a:br>
              <a:rPr lang="en-GB" sz="2000" dirty="0">
                <a:latin typeface="Comic Sans MS" charset="0"/>
                <a:ea typeface="ＭＳ Ｐゴシック" charset="0"/>
                <a:cs typeface="Comic Sans MS" charset="0"/>
              </a:rPr>
            </a:b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Ideally, specific entropy should be conserved.</a:t>
            </a:r>
            <a:br>
              <a:rPr lang="en-GB" sz="2000" dirty="0">
                <a:latin typeface="Comic Sans MS" charset="0"/>
                <a:ea typeface="ＭＳ Ｐゴシック" charset="0"/>
                <a:cs typeface="Comic Sans MS" charset="0"/>
              </a:rPr>
            </a:b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However, the populations in the magnetosphere differ by orders of magnitude from the </a:t>
            </a:r>
            <a:r>
              <a:rPr lang="en-GB" sz="2000" dirty="0" err="1">
                <a:latin typeface="Comic Sans MS" charset="0"/>
                <a:ea typeface="ＭＳ Ｐゴシック" charset="0"/>
                <a:cs typeface="Comic Sans MS" charset="0"/>
              </a:rPr>
              <a:t>magnetosheath</a:t>
            </a:r>
            <a:r>
              <a:rPr lang="en-GB" sz="2000" dirty="0">
                <a:latin typeface="Comic Sans MS" charset="0"/>
                <a:ea typeface="ＭＳ Ｐゴシック" charset="0"/>
                <a:cs typeface="Comic Sans MS" charset="0"/>
              </a:rPr>
              <a:t>.</a:t>
            </a:r>
            <a:br>
              <a:rPr lang="en-GB" sz="2000" dirty="0">
                <a:latin typeface="Comic Sans MS" charset="0"/>
                <a:ea typeface="ＭＳ Ｐゴシック" charset="0"/>
                <a:cs typeface="Comic Sans MS" charset="0"/>
              </a:rPr>
            </a:br>
            <a:br>
              <a:rPr lang="en-GB" sz="2000" dirty="0">
                <a:latin typeface="Comic Sans MS" charset="0"/>
                <a:ea typeface="ＭＳ Ｐゴシック" charset="0"/>
                <a:cs typeface="Comic Sans MS" charset="0"/>
              </a:rPr>
            </a:br>
            <a:endParaRPr lang="en-GB" sz="2400" dirty="0">
              <a:latin typeface="Comic Sans MS" charset="0"/>
              <a:ea typeface="ＭＳ Ｐゴシック" charset="0"/>
              <a:cs typeface="Comic Sans MS" charset="0"/>
            </a:endParaRPr>
          </a:p>
        </p:txBody>
      </p:sp>
      <p:sp>
        <p:nvSpPr>
          <p:cNvPr id="34818" name="Text Box 10"/>
          <p:cNvSpPr txBox="1">
            <a:spLocks noChangeArrowheads="1"/>
          </p:cNvSpPr>
          <p:nvPr/>
        </p:nvSpPr>
        <p:spPr bwMode="auto">
          <a:xfrm>
            <a:off x="457200" y="6324600"/>
            <a:ext cx="268605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n-US" sz="1800">
                <a:solidFill>
                  <a:srgbClr val="000000"/>
                </a:solidFill>
                <a:latin typeface="Helvetica" charset="0"/>
                <a:cs typeface="Helvetica" charset="0"/>
              </a:rPr>
              <a:t>F</a:t>
            </a:r>
            <a:r>
              <a:rPr lang="en-GB" sz="1800">
                <a:solidFill>
                  <a:srgbClr val="000000"/>
                </a:solidFill>
                <a:latin typeface="Helvetica" charset="0"/>
                <a:cs typeface="Helvetica" charset="0"/>
              </a:rPr>
              <a:t>rom Borovsky, GEM’06</a:t>
            </a:r>
            <a:endParaRPr lang="en-US" sz="1800">
              <a:solidFill>
                <a:srgbClr val="000000"/>
              </a:solidFill>
              <a:latin typeface="Helvetica" charset="0"/>
              <a:cs typeface="Helvetica" charset="0"/>
            </a:endParaRPr>
          </a:p>
        </p:txBody>
      </p:sp>
      <p:sp>
        <p:nvSpPr>
          <p:cNvPr id="34819" name="Text Box 12"/>
          <p:cNvSpPr txBox="1">
            <a:spLocks noChangeArrowheads="1"/>
          </p:cNvSpPr>
          <p:nvPr/>
        </p:nvSpPr>
        <p:spPr bwMode="auto">
          <a:xfrm>
            <a:off x="4114800" y="1143000"/>
            <a:ext cx="38862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lnSpc>
                <a:spcPct val="115000"/>
              </a:lnSpc>
            </a:pPr>
            <a:r>
              <a:rPr lang="en-US" sz="1600">
                <a:latin typeface="Comic Sans MS" charset="0"/>
                <a:cs typeface="Comic Sans MS" charset="0"/>
              </a:rPr>
              <a:t>Entropy density of plasma populations</a:t>
            </a:r>
          </a:p>
        </p:txBody>
      </p:sp>
      <p:pic>
        <p:nvPicPr>
          <p:cNvPr id="34820"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524000"/>
            <a:ext cx="5448300" cy="437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4821" name="TextBox 9"/>
          <p:cNvSpPr txBox="1">
            <a:spLocks noChangeArrowheads="1"/>
          </p:cNvSpPr>
          <p:nvPr/>
        </p:nvSpPr>
        <p:spPr bwMode="auto">
          <a:xfrm>
            <a:off x="3779458" y="356613"/>
            <a:ext cx="4602542"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n-US" dirty="0">
                <a:latin typeface="Comic Sans MS" charset="0"/>
                <a:cs typeface="Comic Sans MS" charset="0"/>
              </a:rPr>
              <a:t>Heat: Specific Entropy</a:t>
            </a:r>
          </a:p>
        </p:txBody>
      </p:sp>
      <p:sp>
        <p:nvSpPr>
          <p:cNvPr id="34822" name="TextBox 6"/>
          <p:cNvSpPr txBox="1">
            <a:spLocks noChangeArrowheads="1"/>
          </p:cNvSpPr>
          <p:nvPr/>
        </p:nvSpPr>
        <p:spPr bwMode="auto">
          <a:xfrm>
            <a:off x="4419600" y="6096000"/>
            <a:ext cx="35925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eaLnBrk="1" hangingPunct="1"/>
            <a:r>
              <a:rPr lang="en-US" sz="2000">
                <a:latin typeface="Helvetica" charset="0"/>
                <a:cs typeface="Helvetica" charset="0"/>
              </a:rPr>
              <a:t>Solar wind: less dense, cooler</a:t>
            </a:r>
          </a:p>
        </p:txBody>
      </p:sp>
      <p:cxnSp>
        <p:nvCxnSpPr>
          <p:cNvPr id="8" name="Straight Connector 7"/>
          <p:cNvCxnSpPr>
            <a:stCxn id="34822" idx="0"/>
          </p:cNvCxnSpPr>
          <p:nvPr/>
        </p:nvCxnSpPr>
        <p:spPr>
          <a:xfrm rot="5400000" flipH="1" flipV="1">
            <a:off x="6307932" y="5241131"/>
            <a:ext cx="762000" cy="947737"/>
          </a:xfrm>
          <a:prstGeom prst="line">
            <a:avLst/>
          </a:prstGeom>
          <a:ln>
            <a:tailEnd type="triangle" w="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970193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685800"/>
          </a:xfrm>
        </p:spPr>
        <p:txBody>
          <a:bodyPr/>
          <a:lstStyle/>
          <a:p>
            <a:r>
              <a:rPr lang="en-US" sz="3200" dirty="0">
                <a:latin typeface="Comic Sans MS" charset="0"/>
                <a:ea typeface="Comic Sans MS" charset="0"/>
                <a:cs typeface="Comic Sans MS" charset="0"/>
              </a:rPr>
              <a:t>Scatterplot redux w/THEMIS &amp; MMS</a:t>
            </a:r>
          </a:p>
        </p:txBody>
      </p:sp>
      <p:sp>
        <p:nvSpPr>
          <p:cNvPr id="3" name="Content Placeholder 2"/>
          <p:cNvSpPr>
            <a:spLocks noGrp="1"/>
          </p:cNvSpPr>
          <p:nvPr>
            <p:ph idx="1"/>
          </p:nvPr>
        </p:nvSpPr>
        <p:spPr>
          <a:xfrm>
            <a:off x="0" y="1219200"/>
            <a:ext cx="2743200" cy="5257800"/>
          </a:xfrm>
        </p:spPr>
        <p:txBody>
          <a:bodyPr/>
          <a:lstStyle/>
          <a:p>
            <a:r>
              <a:rPr lang="en-US" sz="2000" dirty="0">
                <a:latin typeface="Comic Sans MS" charset="0"/>
                <a:ea typeface="Comic Sans MS" charset="0"/>
                <a:cs typeface="Comic Sans MS" charset="0"/>
              </a:rPr>
              <a:t>Similar scatterplot with THEMIS and some MMS data, all 15m averages.</a:t>
            </a:r>
          </a:p>
          <a:p>
            <a:r>
              <a:rPr lang="en-US" sz="2000" dirty="0">
                <a:latin typeface="Comic Sans MS" charset="0"/>
                <a:ea typeface="Comic Sans MS" charset="0"/>
                <a:cs typeface="Comic Sans MS" charset="0"/>
              </a:rPr>
              <a:t>Blue: MSH, red: PS.</a:t>
            </a:r>
          </a:p>
          <a:p>
            <a:r>
              <a:rPr lang="en-US" sz="2000" dirty="0">
                <a:latin typeface="Comic Sans MS" charset="0"/>
                <a:ea typeface="Comic Sans MS" charset="0"/>
                <a:cs typeface="Comic Sans MS" charset="0"/>
              </a:rPr>
              <a:t>Some region misidentification possible.</a:t>
            </a:r>
          </a:p>
          <a:p>
            <a:r>
              <a:rPr lang="en-US" sz="2000" dirty="0">
                <a:latin typeface="Comic Sans MS" charset="0"/>
                <a:ea typeface="Comic Sans MS" charset="0"/>
                <a:cs typeface="Comic Sans MS" charset="0"/>
              </a:rPr>
              <a:t>Not a good idea to use N, T to identify regions.</a:t>
            </a:r>
          </a:p>
          <a:p>
            <a:r>
              <a:rPr lang="en-US" sz="2000" dirty="0">
                <a:latin typeface="Comic Sans MS" charset="0"/>
                <a:ea typeface="Comic Sans MS" charset="0"/>
                <a:cs typeface="Comic Sans MS" charset="0"/>
              </a:rPr>
              <a:t>Confirms </a:t>
            </a:r>
            <a:r>
              <a:rPr lang="en-US" sz="2000" dirty="0" err="1">
                <a:latin typeface="Comic Sans MS" charset="0"/>
                <a:ea typeface="Comic Sans MS" charset="0"/>
                <a:cs typeface="Comic Sans MS" charset="0"/>
              </a:rPr>
              <a:t>Borovsky</a:t>
            </a:r>
            <a:r>
              <a:rPr lang="en-US" sz="2000" dirty="0">
                <a:latin typeface="Comic Sans MS" charset="0"/>
                <a:ea typeface="Comic Sans MS" charset="0"/>
                <a:cs typeface="Comic Sans MS" charset="0"/>
              </a:rPr>
              <a:t> results.</a:t>
            </a:r>
          </a:p>
          <a:p>
            <a:r>
              <a:rPr lang="en-US" sz="2000" dirty="0">
                <a:latin typeface="Comic Sans MS" charset="0"/>
                <a:ea typeface="Comic Sans MS" charset="0"/>
                <a:cs typeface="Comic Sans MS" charset="0"/>
              </a:rPr>
              <a:t>Why?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914400"/>
            <a:ext cx="6329120" cy="5791200"/>
          </a:xfrm>
          <a:prstGeom prst="rect">
            <a:avLst/>
          </a:prstGeom>
        </p:spPr>
      </p:pic>
    </p:spTree>
    <p:extLst>
      <p:ext uri="{BB962C8B-B14F-4D97-AF65-F5344CB8AC3E}">
        <p14:creationId xmlns:p14="http://schemas.microsoft.com/office/powerpoint/2010/main" val="197857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52400" y="76200"/>
            <a:ext cx="88392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81639" tIns="40820" rIns="81639" bIns="40820"/>
          <a:lstStyle>
            <a:lvl1pPr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cs typeface="ＭＳ Ｐゴシック" charset="0"/>
              </a:defRPr>
            </a:lvl1pPr>
            <a:lvl2pPr marL="742950" indent="-285750"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2pPr>
            <a:lvl3pPr marL="1143000" indent="-228600"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3pPr>
            <a:lvl4pPr marL="1600200" indent="-228600"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4pPr>
            <a:lvl5pPr marL="2057400" indent="-228600"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5pPr>
            <a:lvl6pPr marL="2514600" indent="-228600" defTabSz="414338" eaLnBrk="0" fontAlgn="base" hangingPunct="0">
              <a:spcBef>
                <a:spcPct val="0"/>
              </a:spcBef>
              <a:spcAft>
                <a:spcPct val="0"/>
              </a:spcAft>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6pPr>
            <a:lvl7pPr marL="2971800" indent="-228600" defTabSz="414338" eaLnBrk="0" fontAlgn="base" hangingPunct="0">
              <a:spcBef>
                <a:spcPct val="0"/>
              </a:spcBef>
              <a:spcAft>
                <a:spcPct val="0"/>
              </a:spcAft>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7pPr>
            <a:lvl8pPr marL="3429000" indent="-228600" defTabSz="414338" eaLnBrk="0" fontAlgn="base" hangingPunct="0">
              <a:spcBef>
                <a:spcPct val="0"/>
              </a:spcBef>
              <a:spcAft>
                <a:spcPct val="0"/>
              </a:spcAft>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8pPr>
            <a:lvl9pPr marL="3886200" indent="-228600" defTabSz="414338" eaLnBrk="0" fontAlgn="base" hangingPunct="0">
              <a:spcBef>
                <a:spcPct val="0"/>
              </a:spcBef>
              <a:spcAft>
                <a:spcPct val="0"/>
              </a:spcAft>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9pPr>
          </a:lstStyle>
          <a:p>
            <a:pPr algn="ctr" eaLnBrk="1">
              <a:lnSpc>
                <a:spcPct val="124000"/>
              </a:lnSpc>
              <a:buSzPct val="45000"/>
              <a:buFont typeface="Wingdings" charset="0"/>
              <a:buNone/>
            </a:pPr>
            <a:r>
              <a:rPr lang="en-GB" dirty="0">
                <a:solidFill>
                  <a:srgbClr val="000000"/>
                </a:solidFill>
                <a:latin typeface="Comic Sans MS" charset="0"/>
                <a:cs typeface="Comic Sans MS" charset="0"/>
              </a:rPr>
              <a:t>Activity dependencies</a:t>
            </a:r>
          </a:p>
        </p:txBody>
      </p:sp>
      <p:sp>
        <p:nvSpPr>
          <p:cNvPr id="18435" name="Text Box 4"/>
          <p:cNvSpPr txBox="1">
            <a:spLocks noChangeArrowheads="1"/>
          </p:cNvSpPr>
          <p:nvPr/>
        </p:nvSpPr>
        <p:spPr bwMode="auto">
          <a:xfrm>
            <a:off x="118454" y="5283672"/>
            <a:ext cx="4301145" cy="10895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marL="285750" indent="-285750" eaLnBrk="1" hangingPunct="1">
              <a:lnSpc>
                <a:spcPct val="120000"/>
              </a:lnSpc>
              <a:buFont typeface="Arial" charset="0"/>
              <a:buChar char="•"/>
            </a:pPr>
            <a:r>
              <a:rPr lang="en-GB" sz="1800" dirty="0">
                <a:solidFill>
                  <a:srgbClr val="000000"/>
                </a:solidFill>
                <a:latin typeface="Comic Sans MS" charset="0"/>
                <a:cs typeface="Comic Sans MS" charset="0"/>
              </a:rPr>
              <a:t>Max entropy decreases for higher abs(AL) </a:t>
            </a:r>
            <a:r>
              <a:rPr lang="en-GB" sz="1800" dirty="0">
                <a:solidFill>
                  <a:srgbClr val="000000"/>
                </a:solidFill>
                <a:latin typeface="Comic Sans MS" charset="0"/>
                <a:cs typeface="Comic Sans MS" charset="0"/>
                <a:sym typeface="Wingdings"/>
              </a:rPr>
              <a:t> BBFs/</a:t>
            </a:r>
            <a:r>
              <a:rPr lang="en-GB" sz="1800" dirty="0" err="1">
                <a:solidFill>
                  <a:srgbClr val="000000"/>
                </a:solidFill>
                <a:latin typeface="Comic Sans MS" charset="0"/>
                <a:cs typeface="Comic Sans MS" charset="0"/>
                <a:sym typeface="Wingdings"/>
              </a:rPr>
              <a:t>plasmoids</a:t>
            </a:r>
            <a:r>
              <a:rPr lang="en-GB" sz="1800" dirty="0">
                <a:solidFill>
                  <a:srgbClr val="000000"/>
                </a:solidFill>
                <a:latin typeface="Comic Sans MS" charset="0"/>
                <a:cs typeface="Comic Sans MS" charset="0"/>
                <a:sym typeface="Wingdings"/>
              </a:rPr>
              <a:t> remove high entropy plasma from tail?</a:t>
            </a:r>
            <a:endParaRPr lang="en-GB" sz="1800" dirty="0">
              <a:solidFill>
                <a:srgbClr val="000000"/>
              </a:solidFill>
              <a:latin typeface="Comic Sans MS" charset="0"/>
              <a:cs typeface="Comic Sans MS" charset="0"/>
            </a:endParaRPr>
          </a:p>
        </p:txBody>
      </p:sp>
      <p:sp>
        <p:nvSpPr>
          <p:cNvPr id="18436" name="TextBox 4"/>
          <p:cNvSpPr txBox="1">
            <a:spLocks noChangeArrowheads="1"/>
          </p:cNvSpPr>
          <p:nvPr/>
        </p:nvSpPr>
        <p:spPr bwMode="auto">
          <a:xfrm>
            <a:off x="4800601" y="5257800"/>
            <a:ext cx="4191000"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marL="285750" indent="-285750" eaLnBrk="1" hangingPunct="1">
              <a:buFont typeface="Arial" charset="0"/>
              <a:buChar char="•"/>
            </a:pPr>
            <a:r>
              <a:rPr lang="en-US" sz="1800" dirty="0">
                <a:latin typeface="Comic Sans MS" charset="0"/>
                <a:ea typeface="Comic Sans MS" charset="0"/>
                <a:cs typeface="Comic Sans MS" charset="0"/>
              </a:rPr>
              <a:t>SYMH similar to AL </a:t>
            </a:r>
            <a:r>
              <a:rPr lang="en-US" sz="1800" dirty="0">
                <a:latin typeface="Comic Sans MS" charset="0"/>
                <a:ea typeface="Comic Sans MS" charset="0"/>
                <a:cs typeface="Comic Sans MS" charset="0"/>
                <a:sym typeface="Wingdings"/>
              </a:rPr>
              <a:t>  lower SYMH does not imply hottest plasma.</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981732"/>
            <a:ext cx="4038600" cy="403024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6161" y="981732"/>
            <a:ext cx="4030244" cy="4030244"/>
          </a:xfrm>
          <a:prstGeom prst="rect">
            <a:avLst/>
          </a:prstGeom>
        </p:spPr>
      </p:pic>
    </p:spTree>
    <p:extLst>
      <p:ext uri="{BB962C8B-B14F-4D97-AF65-F5344CB8AC3E}">
        <p14:creationId xmlns:p14="http://schemas.microsoft.com/office/powerpoint/2010/main" val="20732351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52400" y="76200"/>
            <a:ext cx="88392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81639" tIns="40820" rIns="81639" bIns="40820"/>
          <a:lstStyle>
            <a:lvl1pPr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cs typeface="ＭＳ Ｐゴシック" charset="0"/>
              </a:defRPr>
            </a:lvl1pPr>
            <a:lvl2pPr marL="742950" indent="-285750"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2pPr>
            <a:lvl3pPr marL="1143000" indent="-228600"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3pPr>
            <a:lvl4pPr marL="1600200" indent="-228600"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4pPr>
            <a:lvl5pPr marL="2057400" indent="-228600" defTabSz="414338" eaLnBrk="0" hangingPunct="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5pPr>
            <a:lvl6pPr marL="2514600" indent="-228600" defTabSz="414338" eaLnBrk="0" fontAlgn="base" hangingPunct="0">
              <a:spcBef>
                <a:spcPct val="0"/>
              </a:spcBef>
              <a:spcAft>
                <a:spcPct val="0"/>
              </a:spcAft>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6pPr>
            <a:lvl7pPr marL="2971800" indent="-228600" defTabSz="414338" eaLnBrk="0" fontAlgn="base" hangingPunct="0">
              <a:spcBef>
                <a:spcPct val="0"/>
              </a:spcBef>
              <a:spcAft>
                <a:spcPct val="0"/>
              </a:spcAft>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7pPr>
            <a:lvl8pPr marL="3429000" indent="-228600" defTabSz="414338" eaLnBrk="0" fontAlgn="base" hangingPunct="0">
              <a:spcBef>
                <a:spcPct val="0"/>
              </a:spcBef>
              <a:spcAft>
                <a:spcPct val="0"/>
              </a:spcAft>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8pPr>
            <a:lvl9pPr marL="3886200" indent="-228600" defTabSz="414338" eaLnBrk="0" fontAlgn="base" hangingPunct="0">
              <a:spcBef>
                <a:spcPct val="0"/>
              </a:spcBef>
              <a:spcAft>
                <a:spcPct val="0"/>
              </a:spcAft>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defRPr sz="3200">
                <a:solidFill>
                  <a:schemeClr val="tx1"/>
                </a:solidFill>
                <a:latin typeface="Times New Roman" charset="0"/>
                <a:ea typeface="ＭＳ Ｐゴシック" charset="0"/>
              </a:defRPr>
            </a:lvl9pPr>
          </a:lstStyle>
          <a:p>
            <a:pPr algn="ctr" eaLnBrk="1">
              <a:lnSpc>
                <a:spcPct val="124000"/>
              </a:lnSpc>
              <a:buSzPct val="45000"/>
              <a:buFont typeface="Wingdings" charset="0"/>
              <a:buNone/>
            </a:pPr>
            <a:r>
              <a:rPr lang="en-GB" dirty="0">
                <a:solidFill>
                  <a:srgbClr val="000000"/>
                </a:solidFill>
                <a:latin typeface="Comic Sans MS" charset="0"/>
                <a:cs typeface="Comic Sans MS" charset="0"/>
              </a:rPr>
              <a:t>Solar wind dependencies</a:t>
            </a:r>
          </a:p>
        </p:txBody>
      </p:sp>
      <p:sp>
        <p:nvSpPr>
          <p:cNvPr id="18435" name="Text Box 4"/>
          <p:cNvSpPr txBox="1">
            <a:spLocks noChangeArrowheads="1"/>
          </p:cNvSpPr>
          <p:nvPr/>
        </p:nvSpPr>
        <p:spPr bwMode="auto">
          <a:xfrm>
            <a:off x="118454" y="5620267"/>
            <a:ext cx="4301145" cy="10895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marL="285750" indent="-285750" eaLnBrk="1" hangingPunct="1">
              <a:lnSpc>
                <a:spcPct val="120000"/>
              </a:lnSpc>
              <a:buFont typeface="Arial" charset="0"/>
              <a:buChar char="•"/>
            </a:pPr>
            <a:r>
              <a:rPr lang="en-GB" sz="1800" dirty="0">
                <a:solidFill>
                  <a:srgbClr val="000000"/>
                </a:solidFill>
                <a:latin typeface="Comic Sans MS" charset="0"/>
                <a:cs typeface="Comic Sans MS" charset="0"/>
              </a:rPr>
              <a:t>No obvious </a:t>
            </a:r>
            <a:r>
              <a:rPr lang="en-GB" sz="1800" dirty="0" err="1">
                <a:solidFill>
                  <a:srgbClr val="000000"/>
                </a:solidFill>
                <a:latin typeface="Comic Sans MS" charset="0"/>
                <a:cs typeface="Comic Sans MS" charset="0"/>
              </a:rPr>
              <a:t>Bz</a:t>
            </a:r>
            <a:r>
              <a:rPr lang="en-GB" sz="1800" dirty="0">
                <a:solidFill>
                  <a:srgbClr val="000000"/>
                </a:solidFill>
                <a:latin typeface="Comic Sans MS" charset="0"/>
                <a:cs typeface="Comic Sans MS" charset="0"/>
              </a:rPr>
              <a:t> dependence.</a:t>
            </a:r>
          </a:p>
          <a:p>
            <a:pPr marL="285750" indent="-285750" eaLnBrk="1" hangingPunct="1">
              <a:lnSpc>
                <a:spcPct val="120000"/>
              </a:lnSpc>
              <a:buFont typeface="Arial" charset="0"/>
              <a:buChar char="•"/>
            </a:pPr>
            <a:r>
              <a:rPr lang="en-GB" sz="1800" dirty="0">
                <a:solidFill>
                  <a:srgbClr val="000000"/>
                </a:solidFill>
                <a:latin typeface="Comic Sans MS" charset="0"/>
                <a:cs typeface="Comic Sans MS" charset="0"/>
              </a:rPr>
              <a:t>Including time lag may change the picture a bit.</a:t>
            </a:r>
          </a:p>
        </p:txBody>
      </p:sp>
      <p:sp>
        <p:nvSpPr>
          <p:cNvPr id="18436" name="TextBox 4"/>
          <p:cNvSpPr txBox="1">
            <a:spLocks noChangeArrowheads="1"/>
          </p:cNvSpPr>
          <p:nvPr/>
        </p:nvSpPr>
        <p:spPr bwMode="auto">
          <a:xfrm>
            <a:off x="4800600" y="5558135"/>
            <a:ext cx="4191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marL="285750" indent="-285750" eaLnBrk="1" hangingPunct="1">
              <a:buFont typeface="Arial" charset="0"/>
              <a:buChar char="•"/>
            </a:pPr>
            <a:r>
              <a:rPr lang="en-US" sz="1800" dirty="0">
                <a:latin typeface="Comic Sans MS" charset="0"/>
                <a:ea typeface="Comic Sans MS" charset="0"/>
                <a:cs typeface="Comic Sans MS" charset="0"/>
                <a:sym typeface="Wingdings"/>
              </a:rPr>
              <a:t>Hottest PS for lowest driving?</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372" y="1295399"/>
            <a:ext cx="4036222" cy="404457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0600" y="1295399"/>
            <a:ext cx="4044573" cy="4044573"/>
          </a:xfrm>
          <a:prstGeom prst="rect">
            <a:avLst/>
          </a:prstGeom>
        </p:spPr>
      </p:pic>
    </p:spTree>
    <p:extLst>
      <p:ext uri="{BB962C8B-B14F-4D97-AF65-F5344CB8AC3E}">
        <p14:creationId xmlns:p14="http://schemas.microsoft.com/office/powerpoint/2010/main" val="31220725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76200" y="304800"/>
            <a:ext cx="8991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4400" dirty="0">
                <a:solidFill>
                  <a:schemeClr val="tx2"/>
                </a:solidFill>
                <a:latin typeface="Comic Sans MS" charset="0"/>
              </a:rPr>
              <a:t>What does the heating?</a:t>
            </a:r>
            <a:endParaRPr lang="en-US" sz="4400" dirty="0">
              <a:solidFill>
                <a:schemeClr val="tx2"/>
              </a:solidFill>
            </a:endParaRPr>
          </a:p>
        </p:txBody>
      </p:sp>
      <p:sp>
        <p:nvSpPr>
          <p:cNvPr id="26626" name="Rectangle 4"/>
          <p:cNvSpPr>
            <a:spLocks noGrp="1" noChangeArrowheads="1"/>
          </p:cNvSpPr>
          <p:nvPr>
            <p:ph type="body" sz="half" idx="1"/>
          </p:nvPr>
        </p:nvSpPr>
        <p:spPr>
          <a:xfrm>
            <a:off x="381000" y="1524000"/>
            <a:ext cx="8382000" cy="4724400"/>
          </a:xfrm>
        </p:spPr>
        <p:txBody>
          <a:bodyPr/>
          <a:lstStyle/>
          <a:p>
            <a:pPr marL="0" indent="0" eaLnBrk="1" hangingPunct="1">
              <a:buFontTx/>
              <a:buNone/>
            </a:pPr>
            <a:r>
              <a:rPr lang="en-US" sz="2000" dirty="0">
                <a:latin typeface="Helvetica" charset="0"/>
                <a:ea typeface="ＭＳ Ｐゴシック" charset="0"/>
                <a:cs typeface="ＭＳ Ｐゴシック" charset="0"/>
              </a:rPr>
              <a:t>The energy conversion density rate E.J in ideal MHD plasma is given by </a:t>
            </a: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r>
              <a:rPr lang="en-US" sz="2000" dirty="0">
                <a:latin typeface="Helvetica" charset="0"/>
                <a:ea typeface="ＭＳ Ｐゴシック" charset="0"/>
                <a:cs typeface="ＭＳ Ｐゴシック" charset="0"/>
              </a:rPr>
              <a:t>If resistivity     is present, this becomes</a:t>
            </a: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r>
              <a:rPr lang="en-US" sz="2000" dirty="0">
                <a:latin typeface="Helvetica" charset="0"/>
                <a:ea typeface="ＭＳ Ｐゴシック" charset="0"/>
                <a:cs typeface="ＭＳ Ｐゴシック" charset="0"/>
              </a:rPr>
              <a:t>Which can be written as</a:t>
            </a: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r>
              <a:rPr lang="en-US" sz="2000" dirty="0">
                <a:latin typeface="Helvetica" charset="0"/>
                <a:ea typeface="ＭＳ Ｐゴシック" charset="0"/>
                <a:cs typeface="ＭＳ Ｐゴシック" charset="0"/>
              </a:rPr>
              <a:t>The first term on the RHS is the density of the rate work done by the field on the plasma, which is reversible/adiabatic (motor/generator).  The second term is irreversible </a:t>
            </a:r>
            <a:r>
              <a:rPr lang="en-US" sz="2000" dirty="0" err="1">
                <a:latin typeface="Helvetica" charset="0"/>
                <a:ea typeface="ＭＳ Ｐゴシック" charset="0"/>
                <a:cs typeface="ＭＳ Ｐゴシック" charset="0"/>
              </a:rPr>
              <a:t>Ohmic</a:t>
            </a:r>
            <a:r>
              <a:rPr lang="en-US" sz="2000" dirty="0">
                <a:latin typeface="Helvetica" charset="0"/>
                <a:ea typeface="ＭＳ Ｐゴシック" charset="0"/>
                <a:cs typeface="ＭＳ Ｐゴシック" charset="0"/>
              </a:rPr>
              <a:t> dissipation rate.  We are interested in computing the latter from gridded numerical variables.</a:t>
            </a:r>
          </a:p>
        </p:txBody>
      </p:sp>
      <p:pic>
        <p:nvPicPr>
          <p:cNvPr id="2662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27200" y="2667000"/>
            <a:ext cx="254000" cy="38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628" name="Picture 9" descr="latex-image-1.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027238"/>
            <a:ext cx="4038600" cy="469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629" name="Picture 10" descr="latex-image-1.pd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3200400"/>
            <a:ext cx="5105400" cy="469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630" name="Picture 11" descr="latex-image-1.pd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4191000"/>
            <a:ext cx="51943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76200" y="304800"/>
            <a:ext cx="8991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4400">
                <a:solidFill>
                  <a:schemeClr val="tx2"/>
                </a:solidFill>
                <a:latin typeface="Comic Sans MS" charset="0"/>
              </a:rPr>
              <a:t>Energy conversion in MHD Codes</a:t>
            </a:r>
            <a:endParaRPr lang="en-US" sz="4400">
              <a:solidFill>
                <a:schemeClr val="tx2"/>
              </a:solidFill>
            </a:endParaRPr>
          </a:p>
        </p:txBody>
      </p:sp>
      <p:sp>
        <p:nvSpPr>
          <p:cNvPr id="28674" name="Rectangle 4"/>
          <p:cNvSpPr>
            <a:spLocks noGrp="1" noChangeArrowheads="1"/>
          </p:cNvSpPr>
          <p:nvPr>
            <p:ph type="body" sz="half" idx="1"/>
          </p:nvPr>
        </p:nvSpPr>
        <p:spPr>
          <a:xfrm>
            <a:off x="381000" y="1524000"/>
            <a:ext cx="8382000" cy="4724400"/>
          </a:xfrm>
        </p:spPr>
        <p:txBody>
          <a:bodyPr/>
          <a:lstStyle/>
          <a:p>
            <a:pPr marL="0" indent="0" eaLnBrk="1" hangingPunct="1">
              <a:buFontTx/>
              <a:buNone/>
            </a:pPr>
            <a:r>
              <a:rPr lang="en-US" sz="2000" dirty="0">
                <a:latin typeface="Helvetica" charset="0"/>
                <a:ea typeface="ＭＳ Ｐゴシック" charset="0"/>
                <a:cs typeface="ＭＳ Ｐゴシック" charset="0"/>
              </a:rPr>
              <a:t>In numerical codes two electric fields can be distinguished.  The first is the motional electric field:</a:t>
            </a: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r>
              <a:rPr lang="en-US" sz="2000" dirty="0">
                <a:latin typeface="Helvetica" charset="0"/>
                <a:ea typeface="ＭＳ Ｐゴシック" charset="0"/>
                <a:cs typeface="ＭＳ Ｐゴシック" charset="0"/>
              </a:rPr>
              <a:t>The second is the numerically calculated field       that includes any applied resistivity terms along with numerical resistivity.  The latter comes from finite difference errors, </a:t>
            </a:r>
            <a:r>
              <a:rPr lang="en-US" sz="2000" dirty="0" err="1">
                <a:latin typeface="Helvetica" charset="0"/>
                <a:ea typeface="ＭＳ Ｐゴシック" charset="0"/>
                <a:cs typeface="ＭＳ Ｐゴシック" charset="0"/>
              </a:rPr>
              <a:t>upwinding</a:t>
            </a:r>
            <a:r>
              <a:rPr lang="en-US" sz="2000" dirty="0">
                <a:latin typeface="Helvetica" charset="0"/>
                <a:ea typeface="ＭＳ Ｐゴシック" charset="0"/>
                <a:cs typeface="ＭＳ Ｐゴシック" charset="0"/>
              </a:rPr>
              <a:t>, flux limiters, and other methods that are used to keep the numerical scheme stable.  The true dissipation in the code can then be extracted using the difference of these fields:</a:t>
            </a: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r>
              <a:rPr lang="en-US" sz="2000" dirty="0">
                <a:latin typeface="Helvetica" charset="0"/>
                <a:ea typeface="ＭＳ Ｐゴシック" charset="0"/>
                <a:cs typeface="ＭＳ Ｐゴシック" charset="0"/>
              </a:rPr>
              <a:t>There are some subtleties involved because the fields are on different grids, but different interpolation schemes give basically the same results. </a:t>
            </a:r>
          </a:p>
          <a:p>
            <a:pPr marL="0" indent="0" eaLnBrk="1" hangingPunct="1">
              <a:buFontTx/>
              <a:buNone/>
            </a:pPr>
            <a:endParaRPr lang="en-US" sz="2000" dirty="0">
              <a:latin typeface="Helvetica" charset="0"/>
              <a:ea typeface="ＭＳ Ｐゴシック" charset="0"/>
              <a:cs typeface="ＭＳ Ｐゴシック" charset="0"/>
            </a:endParaRPr>
          </a:p>
          <a:p>
            <a:pPr marL="0" indent="0" eaLnBrk="1" hangingPunct="1">
              <a:buFontTx/>
              <a:buNone/>
            </a:pPr>
            <a:endParaRPr lang="en-US" sz="2000" dirty="0">
              <a:latin typeface="Helvetica" charset="0"/>
              <a:ea typeface="ＭＳ Ｐゴシック" charset="0"/>
              <a:cs typeface="ＭＳ Ｐゴシック" charset="0"/>
            </a:endParaRPr>
          </a:p>
        </p:txBody>
      </p:sp>
      <p:pic>
        <p:nvPicPr>
          <p:cNvPr id="28675" name="Picture 1" descr="latex-image-1.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362200"/>
            <a:ext cx="288290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76" name="Picture 2" descr="latex-image-1.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048000"/>
            <a:ext cx="381000" cy="231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77" name="Picture 3" descr="latex-image-1.pd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71588" y="4953000"/>
            <a:ext cx="5207000" cy="469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152400" y="27716"/>
            <a:ext cx="88392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4400" dirty="0">
                <a:solidFill>
                  <a:schemeClr val="tx2"/>
                </a:solidFill>
                <a:latin typeface="Comic Sans MS" charset="0"/>
              </a:rPr>
              <a:t>Dissipation in </a:t>
            </a:r>
            <a:r>
              <a:rPr lang="en-US" sz="4400" dirty="0" err="1">
                <a:solidFill>
                  <a:schemeClr val="tx2"/>
                </a:solidFill>
                <a:latin typeface="Comic Sans MS" charset="0"/>
              </a:rPr>
              <a:t>OpenGGCM</a:t>
            </a:r>
            <a:endParaRPr lang="en-US" sz="4400" dirty="0">
              <a:solidFill>
                <a:schemeClr val="tx2"/>
              </a:solidFill>
            </a:endParaRPr>
          </a:p>
        </p:txBody>
      </p:sp>
      <p:pic>
        <p:nvPicPr>
          <p:cNvPr id="2" name="movie-bx0-THM-DF-20120703-07-comb6b.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400" y="999331"/>
            <a:ext cx="8894116" cy="4859338"/>
          </a:xfrm>
          <a:prstGeom prst="rect">
            <a:avLst/>
          </a:prstGeom>
        </p:spPr>
      </p:pic>
    </p:spTree>
    <p:extLst>
      <p:ext uri="{BB962C8B-B14F-4D97-AF65-F5344CB8AC3E}">
        <p14:creationId xmlns:p14="http://schemas.microsoft.com/office/powerpoint/2010/main" val="38169336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repeatCount="indefinite"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76200" y="152400"/>
            <a:ext cx="89916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dirty="0">
                <a:solidFill>
                  <a:schemeClr val="tx2"/>
                </a:solidFill>
                <a:latin typeface="Comic Sans MS" charset="0"/>
              </a:rPr>
              <a:t>The full Ohm’s law does not change the MHD picture</a:t>
            </a:r>
          </a:p>
        </p:txBody>
      </p:sp>
      <p:sp>
        <p:nvSpPr>
          <p:cNvPr id="51202" name="Rectangle 3"/>
          <p:cNvSpPr>
            <a:spLocks noGrp="1" noChangeArrowheads="1"/>
          </p:cNvSpPr>
          <p:nvPr>
            <p:ph type="body" sz="half" idx="1"/>
          </p:nvPr>
        </p:nvSpPr>
        <p:spPr>
          <a:xfrm>
            <a:off x="205409" y="2590800"/>
            <a:ext cx="8839200" cy="3200400"/>
          </a:xfrm>
        </p:spPr>
        <p:txBody>
          <a:bodyPr/>
          <a:lstStyle/>
          <a:p>
            <a:pPr eaLnBrk="1" hangingPunct="1">
              <a:lnSpc>
                <a:spcPct val="90000"/>
              </a:lnSpc>
            </a:pPr>
            <a:endParaRPr lang="en-US" sz="2400" dirty="0">
              <a:latin typeface="Helvetica" charset="0"/>
              <a:ea typeface="ＭＳ Ｐゴシック" charset="0"/>
              <a:cs typeface="ＭＳ Ｐゴシック" charset="0"/>
            </a:endParaRPr>
          </a:p>
          <a:p>
            <a:pPr eaLnBrk="1" hangingPunct="1">
              <a:lnSpc>
                <a:spcPct val="90000"/>
              </a:lnSpc>
            </a:pPr>
            <a:r>
              <a:rPr lang="en-US" sz="2400" dirty="0">
                <a:latin typeface="Helvetica" charset="0"/>
                <a:ea typeface="ＭＳ Ｐゴシック" charset="0"/>
                <a:cs typeface="ＭＳ Ｐゴシック" charset="0"/>
              </a:rPr>
              <a:t>All terms on the RHS are reversible, except for the collisions (expressed as a resistivity).</a:t>
            </a:r>
          </a:p>
          <a:p>
            <a:pPr eaLnBrk="1" hangingPunct="1">
              <a:lnSpc>
                <a:spcPct val="90000"/>
              </a:lnSpc>
            </a:pPr>
            <a:r>
              <a:rPr lang="en-US" sz="2400" dirty="0">
                <a:latin typeface="Helvetica" charset="0"/>
                <a:ea typeface="ＭＳ Ｐゴシック" charset="0"/>
                <a:cs typeface="ＭＳ Ｐゴシック" charset="0"/>
              </a:rPr>
              <a:t>Thus, reconnection is not likely to produce entropy.</a:t>
            </a:r>
          </a:p>
          <a:p>
            <a:pPr eaLnBrk="1" hangingPunct="1">
              <a:lnSpc>
                <a:spcPct val="90000"/>
              </a:lnSpc>
            </a:pPr>
            <a:r>
              <a:rPr lang="en-US" sz="2400" dirty="0">
                <a:latin typeface="Helvetica" charset="0"/>
                <a:ea typeface="ＭＳ Ｐゴシック" charset="0"/>
                <a:cs typeface="ＭＳ Ｐゴシック" charset="0"/>
              </a:rPr>
              <a:t>Slow mode shocks could do the trick, but they are rarely observed, and A. Otto showed that for prevailing tail parameters they can hardly produce much entropy.</a:t>
            </a:r>
          </a:p>
        </p:txBody>
      </p:sp>
      <p:pic>
        <p:nvPicPr>
          <p:cNvPr id="2" name="Picture 1"/>
          <p:cNvPicPr>
            <a:picLocks noChangeAspect="1"/>
          </p:cNvPicPr>
          <p:nvPr/>
        </p:nvPicPr>
        <p:blipFill>
          <a:blip r:embed="rId3"/>
          <a:stretch>
            <a:fillRect/>
          </a:stretch>
        </p:blipFill>
        <p:spPr>
          <a:xfrm>
            <a:off x="152400" y="1600200"/>
            <a:ext cx="8839200" cy="883920"/>
          </a:xfrm>
          <a:prstGeom prst="rect">
            <a:avLst/>
          </a:prstGeom>
        </p:spPr>
      </p:pic>
    </p:spTree>
    <p:extLst>
      <p:ext uri="{BB962C8B-B14F-4D97-AF65-F5344CB8AC3E}">
        <p14:creationId xmlns:p14="http://schemas.microsoft.com/office/powerpoint/2010/main" val="887643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76200" y="152400"/>
            <a:ext cx="89916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a:solidFill>
                  <a:schemeClr val="tx2"/>
                </a:solidFill>
                <a:latin typeface="Comic Sans MS" charset="0"/>
              </a:rPr>
              <a:t>Summarized as this Hypothesis</a:t>
            </a:r>
            <a:r>
              <a:rPr lang="en-US" dirty="0">
                <a:solidFill>
                  <a:schemeClr val="tx2"/>
                </a:solidFill>
                <a:latin typeface="Comic Sans MS" charset="0"/>
              </a:rPr>
              <a:t>:</a:t>
            </a:r>
          </a:p>
        </p:txBody>
      </p:sp>
      <p:sp>
        <p:nvSpPr>
          <p:cNvPr id="51202" name="Rectangle 3"/>
          <p:cNvSpPr>
            <a:spLocks noGrp="1" noChangeArrowheads="1"/>
          </p:cNvSpPr>
          <p:nvPr>
            <p:ph type="body" sz="half" idx="1"/>
          </p:nvPr>
        </p:nvSpPr>
        <p:spPr>
          <a:xfrm>
            <a:off x="152400" y="1295400"/>
            <a:ext cx="8839200" cy="4953000"/>
          </a:xfrm>
        </p:spPr>
        <p:txBody>
          <a:bodyPr/>
          <a:lstStyle/>
          <a:p>
            <a:pPr eaLnBrk="1" hangingPunct="1">
              <a:lnSpc>
                <a:spcPct val="90000"/>
              </a:lnSpc>
            </a:pPr>
            <a:endParaRPr lang="en-US" sz="2400" dirty="0">
              <a:latin typeface="Helvetica" charset="0"/>
              <a:ea typeface="ＭＳ Ｐゴシック" charset="0"/>
              <a:cs typeface="ＭＳ Ｐゴシック" charset="0"/>
            </a:endParaRPr>
          </a:p>
          <a:p>
            <a:pPr eaLnBrk="1" hangingPunct="1">
              <a:lnSpc>
                <a:spcPct val="90000"/>
              </a:lnSpc>
            </a:pPr>
            <a:r>
              <a:rPr lang="en-US" sz="2400" dirty="0">
                <a:latin typeface="Helvetica" charset="0"/>
                <a:ea typeface="ＭＳ Ｐゴシック" charset="0"/>
                <a:cs typeface="ＭＳ Ｐゴシック" charset="0"/>
              </a:rPr>
              <a:t>During quite and moderately disturbed times the plasma sheet acts like a slow cooker, constantly churning and slowly dissipating energy.</a:t>
            </a:r>
          </a:p>
          <a:p>
            <a:pPr eaLnBrk="1" hangingPunct="1">
              <a:lnSpc>
                <a:spcPct val="90000"/>
              </a:lnSpc>
            </a:pPr>
            <a:r>
              <a:rPr lang="en-US" sz="2400" dirty="0">
                <a:latin typeface="Helvetica" charset="0"/>
                <a:ea typeface="ＭＳ Ｐゴシック" charset="0"/>
                <a:cs typeface="ＭＳ Ｐゴシック" charset="0"/>
              </a:rPr>
              <a:t>This may be EM power or flow energy dissipation (KH waves) in some some sort of viscous interaction, probably at the end of the turbulent cascade.</a:t>
            </a:r>
          </a:p>
          <a:p>
            <a:pPr eaLnBrk="1" hangingPunct="1">
              <a:lnSpc>
                <a:spcPct val="90000"/>
              </a:lnSpc>
            </a:pPr>
            <a:r>
              <a:rPr lang="en-US" sz="2400" dirty="0">
                <a:latin typeface="Helvetica" charset="0"/>
                <a:ea typeface="ＭＳ Ｐゴシック" charset="0"/>
                <a:cs typeface="ＭＳ Ｐゴシック" charset="0"/>
              </a:rPr>
              <a:t>During active times the tail rids itself of the extra internal energy by expelling </a:t>
            </a:r>
            <a:r>
              <a:rPr lang="en-US" sz="2400" dirty="0" err="1">
                <a:latin typeface="Helvetica" charset="0"/>
                <a:ea typeface="ＭＳ Ｐゴシック" charset="0"/>
                <a:cs typeface="ＭＳ Ｐゴシック" charset="0"/>
              </a:rPr>
              <a:t>plasmoids</a:t>
            </a:r>
            <a:r>
              <a:rPr lang="en-US" sz="2400" dirty="0">
                <a:latin typeface="Helvetica" charset="0"/>
                <a:ea typeface="ＭＳ Ｐゴシック" charset="0"/>
                <a:cs typeface="ＭＳ Ｐゴシック" charset="0"/>
              </a:rPr>
              <a:t> &amp; </a:t>
            </a:r>
            <a:r>
              <a:rPr lang="en-US" sz="2400" dirty="0" err="1">
                <a:latin typeface="Helvetica" charset="0"/>
                <a:ea typeface="ＭＳ Ｐゴシック" charset="0"/>
                <a:cs typeface="ＭＳ Ｐゴシック" charset="0"/>
              </a:rPr>
              <a:t>tailward</a:t>
            </a:r>
            <a:r>
              <a:rPr lang="en-US" sz="2400" dirty="0">
                <a:latin typeface="Helvetica" charset="0"/>
                <a:ea typeface="ＭＳ Ｐゴシック" charset="0"/>
                <a:cs typeface="ＭＳ Ｐゴシック" charset="0"/>
              </a:rPr>
              <a:t> BBFs, and by injecting low entropy plasma into the inner magnetosphere or </a:t>
            </a:r>
            <a:r>
              <a:rPr lang="en-US" sz="2400" dirty="0" err="1">
                <a:latin typeface="Helvetica" charset="0"/>
                <a:ea typeface="ＭＳ Ｐゴシック" charset="0"/>
                <a:cs typeface="ＭＳ Ｐゴシック" charset="0"/>
              </a:rPr>
              <a:t>convecting</a:t>
            </a:r>
            <a:r>
              <a:rPr lang="en-US" sz="2400" dirty="0">
                <a:latin typeface="Helvetica" charset="0"/>
                <a:ea typeface="ＭＳ Ｐゴシック" charset="0"/>
                <a:cs typeface="ＭＳ Ｐゴシック" charset="0"/>
              </a:rPr>
              <a:t> it out to the dayside.  Note that low entropy is required for DFs to penetrate close to Earth.</a:t>
            </a:r>
          </a:p>
          <a:p>
            <a:pPr eaLnBrk="1" hangingPunct="1">
              <a:lnSpc>
                <a:spcPct val="90000"/>
              </a:lnSpc>
            </a:pPr>
            <a:r>
              <a:rPr lang="en-US" sz="2400" dirty="0">
                <a:latin typeface="Helvetica" charset="0"/>
                <a:ea typeface="ＭＳ Ｐゴシック" charset="0"/>
                <a:cs typeface="ＭＳ Ｐゴシック" charset="0"/>
              </a:rPr>
              <a:t>A constellation w/100+ probes would help to nail it down!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76200" y="152400"/>
            <a:ext cx="43434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dirty="0">
                <a:solidFill>
                  <a:schemeClr val="tx2"/>
                </a:solidFill>
                <a:latin typeface="Comic Sans MS" charset="0"/>
              </a:rPr>
              <a:t>The plasma sheet is inherently 3d</a:t>
            </a:r>
          </a:p>
        </p:txBody>
      </p:sp>
      <p:sp>
        <p:nvSpPr>
          <p:cNvPr id="51202" name="Rectangle 3"/>
          <p:cNvSpPr>
            <a:spLocks noGrp="1" noChangeArrowheads="1"/>
          </p:cNvSpPr>
          <p:nvPr>
            <p:ph type="body" sz="half" idx="1"/>
          </p:nvPr>
        </p:nvSpPr>
        <p:spPr>
          <a:xfrm>
            <a:off x="381000" y="914400"/>
            <a:ext cx="4449692" cy="2362200"/>
          </a:xfrm>
        </p:spPr>
        <p:txBody>
          <a:bodyPr/>
          <a:lstStyle/>
          <a:p>
            <a:pPr eaLnBrk="1" hangingPunct="1">
              <a:lnSpc>
                <a:spcPct val="90000"/>
              </a:lnSpc>
            </a:pPr>
            <a:endParaRPr lang="en-US" sz="2400" dirty="0">
              <a:latin typeface="Helvetica" charset="0"/>
              <a:ea typeface="ＭＳ Ｐゴシック" charset="0"/>
              <a:cs typeface="ＭＳ Ｐゴシック" charset="0"/>
            </a:endParaRPr>
          </a:p>
          <a:p>
            <a:pPr eaLnBrk="1" hangingPunct="1">
              <a:lnSpc>
                <a:spcPct val="90000"/>
              </a:lnSpc>
            </a:pPr>
            <a:r>
              <a:rPr lang="en-US" sz="2400" dirty="0">
                <a:latin typeface="Helvetica" charset="0"/>
                <a:ea typeface="ＭＳ Ｐゴシック" charset="0"/>
                <a:cs typeface="ＭＳ Ｐゴシック" charset="0"/>
              </a:rPr>
              <a:t>Old 2d cartoons are still used </a:t>
            </a:r>
            <a:r>
              <a:rPr lang="en-US" sz="2400" dirty="0">
                <a:latin typeface="Helvetica" charset="0"/>
                <a:ea typeface="ＭＳ Ｐゴシック" charset="0"/>
                <a:cs typeface="ＭＳ Ｐゴシック" charset="0"/>
                <a:sym typeface="Wingdings" pitchFamily="2" charset="2"/>
              </a:rPr>
              <a:t></a:t>
            </a:r>
          </a:p>
          <a:p>
            <a:pPr eaLnBrk="1" hangingPunct="1">
              <a:lnSpc>
                <a:spcPct val="90000"/>
              </a:lnSpc>
            </a:pPr>
            <a:r>
              <a:rPr lang="en-US" sz="2400" dirty="0">
                <a:latin typeface="Helvetica" charset="0"/>
                <a:ea typeface="ＭＳ Ｐゴシック" charset="0"/>
                <a:cs typeface="ＭＳ Ｐゴシック" charset="0"/>
                <a:sym typeface="Wingdings" pitchFamily="2" charset="2"/>
              </a:rPr>
              <a:t>Global simulations might not be entirely correct, but the 3d nature is consistent with observations.</a:t>
            </a:r>
            <a:endParaRPr lang="en-US" sz="2400" dirty="0">
              <a:latin typeface="Helvetica" charset="0"/>
              <a:ea typeface="ＭＳ Ｐゴシック" charset="0"/>
              <a:cs typeface="ＭＳ Ｐゴシック" charset="0"/>
            </a:endParaRPr>
          </a:p>
        </p:txBody>
      </p:sp>
      <p:pic>
        <p:nvPicPr>
          <p:cNvPr id="4" name="Picture 3" descr="Diagram&#10;&#10;Description automatically generated">
            <a:extLst>
              <a:ext uri="{FF2B5EF4-FFF2-40B4-BE49-F238E27FC236}">
                <a16:creationId xmlns:a16="http://schemas.microsoft.com/office/drawing/2014/main" id="{976708DA-4A1B-9A43-A3E4-DB24079111D2}"/>
              </a:ext>
            </a:extLst>
          </p:cNvPr>
          <p:cNvPicPr>
            <a:picLocks noChangeAspect="1"/>
          </p:cNvPicPr>
          <p:nvPr/>
        </p:nvPicPr>
        <p:blipFill>
          <a:blip r:embed="rId3"/>
          <a:stretch>
            <a:fillRect/>
          </a:stretch>
        </p:blipFill>
        <p:spPr>
          <a:xfrm>
            <a:off x="4847679" y="152401"/>
            <a:ext cx="4114800" cy="3619500"/>
          </a:xfrm>
          <a:prstGeom prst="rect">
            <a:avLst/>
          </a:prstGeom>
        </p:spPr>
      </p:pic>
      <p:pic>
        <p:nvPicPr>
          <p:cNvPr id="5" name="Picture 4">
            <a:extLst>
              <a:ext uri="{FF2B5EF4-FFF2-40B4-BE49-F238E27FC236}">
                <a16:creationId xmlns:a16="http://schemas.microsoft.com/office/drawing/2014/main" id="{4B90DCBC-8EC6-934B-A298-9592ED3FD2A7}"/>
              </a:ext>
            </a:extLst>
          </p:cNvPr>
          <p:cNvPicPr>
            <a:picLocks noChangeAspect="1"/>
          </p:cNvPicPr>
          <p:nvPr/>
        </p:nvPicPr>
        <p:blipFill>
          <a:blip r:embed="rId4"/>
          <a:stretch>
            <a:fillRect/>
          </a:stretch>
        </p:blipFill>
        <p:spPr>
          <a:xfrm>
            <a:off x="952500" y="3810000"/>
            <a:ext cx="7239000" cy="2954548"/>
          </a:xfrm>
          <a:prstGeom prst="rect">
            <a:avLst/>
          </a:prstGeom>
        </p:spPr>
      </p:pic>
      <p:sp>
        <p:nvSpPr>
          <p:cNvPr id="6" name="TextBox 5">
            <a:extLst>
              <a:ext uri="{FF2B5EF4-FFF2-40B4-BE49-F238E27FC236}">
                <a16:creationId xmlns:a16="http://schemas.microsoft.com/office/drawing/2014/main" id="{653F6AB3-3E9A-0948-8262-629B913E2DB3}"/>
              </a:ext>
            </a:extLst>
          </p:cNvPr>
          <p:cNvSpPr txBox="1"/>
          <p:nvPr/>
        </p:nvSpPr>
        <p:spPr>
          <a:xfrm>
            <a:off x="3352800" y="3314699"/>
            <a:ext cx="1425390" cy="307777"/>
          </a:xfrm>
          <a:prstGeom prst="rect">
            <a:avLst/>
          </a:prstGeom>
          <a:noFill/>
        </p:spPr>
        <p:txBody>
          <a:bodyPr wrap="none" rtlCol="0">
            <a:spAutoFit/>
          </a:bodyPr>
          <a:lstStyle/>
          <a:p>
            <a:r>
              <a:rPr lang="en-US" sz="1400" dirty="0">
                <a:latin typeface="Helvetica" pitchFamily="2" charset="0"/>
              </a:rPr>
              <a:t>Hones, 1985 </a:t>
            </a:r>
            <a:r>
              <a:rPr lang="en-US" sz="1400" dirty="0">
                <a:latin typeface="Helvetica" pitchFamily="2" charset="0"/>
                <a:sym typeface="Wingdings" pitchFamily="2" charset="2"/>
              </a:rPr>
              <a:t></a:t>
            </a:r>
            <a:endParaRPr lang="en-US" sz="1400" dirty="0">
              <a:latin typeface="Helvetica" pitchFamily="2" charset="0"/>
            </a:endParaRPr>
          </a:p>
        </p:txBody>
      </p:sp>
    </p:spTree>
    <p:extLst>
      <p:ext uri="{BB962C8B-B14F-4D97-AF65-F5344CB8AC3E}">
        <p14:creationId xmlns:p14="http://schemas.microsoft.com/office/powerpoint/2010/main" val="1492395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533400" y="1065314"/>
            <a:ext cx="7924800" cy="5078313"/>
          </a:xfrm>
        </p:spPr>
        <p:txBody>
          <a:bodyPr wrap="square">
            <a:spAutoFit/>
          </a:bodyPr>
          <a:lstStyle/>
          <a:p>
            <a:pPr algn="l"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br>
              <a:rPr lang="en-GB" sz="2000" dirty="0">
                <a:latin typeface="Comic Sans MS" charset="0"/>
                <a:ea typeface="ＭＳ Ｐゴシック" charset="0"/>
                <a:cs typeface="Comic Sans MS" charset="0"/>
              </a:rPr>
            </a:b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A big topic with 1000s of papers and probably more opinions than attendees at this workshop.  No time to go deep, but I’ll try to be comprehensive and convey the basic properties and the underlying physics.</a:t>
            </a:r>
            <a:br>
              <a:rPr lang="en-GB" sz="2000" dirty="0">
                <a:latin typeface="Comic Sans MS" charset="0"/>
                <a:ea typeface="ＭＳ Ｐゴシック" charset="0"/>
                <a:cs typeface="Comic Sans MS" charset="0"/>
              </a:rPr>
            </a:br>
            <a:br>
              <a:rPr lang="en-GB" sz="2000" dirty="0">
                <a:latin typeface="Comic Sans MS" charset="0"/>
                <a:ea typeface="ＭＳ Ｐゴシック" charset="0"/>
                <a:cs typeface="Comic Sans MS" charset="0"/>
              </a:rPr>
            </a:b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    The magnetic field.  Not so simple and smooth.</a:t>
            </a: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    How does the plasma get in?  Very sneaky.</a:t>
            </a: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    Why is it so hot?  Chokehold.</a:t>
            </a: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    How does it move? Yes, it really is 3-dimensional.</a:t>
            </a: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    Where does it end up? Not an easy path.</a:t>
            </a:r>
            <a:br>
              <a:rPr lang="en-GB" sz="2000" dirty="0">
                <a:latin typeface="Comic Sans MS" charset="0"/>
                <a:ea typeface="ＭＳ Ｐゴシック" charset="0"/>
                <a:cs typeface="Comic Sans MS" charset="0"/>
              </a:rPr>
            </a:br>
            <a:r>
              <a:rPr lang="en-GB" sz="2000" dirty="0">
                <a:latin typeface="Comic Sans MS" charset="0"/>
                <a:ea typeface="ＭＳ Ｐゴシック" charset="0"/>
                <a:cs typeface="Comic Sans MS" charset="0"/>
              </a:rPr>
              <a:t>*    Substorms, and a historical perspective.  2 minutes is all it       		takes to confuse science.</a:t>
            </a:r>
            <a:br>
              <a:rPr lang="en-GB" sz="2000" dirty="0">
                <a:latin typeface="Comic Sans MS" charset="0"/>
                <a:ea typeface="ＭＳ Ｐゴシック" charset="0"/>
                <a:cs typeface="Comic Sans MS" charset="0"/>
              </a:rPr>
            </a:br>
            <a:endParaRPr lang="en-GB" sz="2400" dirty="0">
              <a:latin typeface="Comic Sans MS" charset="0"/>
              <a:ea typeface="ＭＳ Ｐゴシック" charset="0"/>
              <a:cs typeface="Comic Sans MS" charset="0"/>
            </a:endParaRPr>
          </a:p>
        </p:txBody>
      </p:sp>
      <p:sp>
        <p:nvSpPr>
          <p:cNvPr id="34821" name="TextBox 9"/>
          <p:cNvSpPr txBox="1">
            <a:spLocks noChangeArrowheads="1"/>
          </p:cNvSpPr>
          <p:nvPr/>
        </p:nvSpPr>
        <p:spPr bwMode="auto">
          <a:xfrm>
            <a:off x="381000" y="228600"/>
            <a:ext cx="83058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gn="ctr" eaLnBrk="1" hangingPunct="1"/>
            <a:r>
              <a:rPr lang="en-US" dirty="0">
                <a:latin typeface="Comic Sans MS" charset="0"/>
                <a:cs typeface="Comic Sans MS" charset="0"/>
              </a:rPr>
              <a:t>Outline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76200" y="152400"/>
            <a:ext cx="8915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dirty="0">
                <a:solidFill>
                  <a:schemeClr val="tx2"/>
                </a:solidFill>
                <a:latin typeface="Comic Sans MS" charset="0"/>
              </a:rPr>
              <a:t>The plasma sheet is inherently 3d</a:t>
            </a:r>
          </a:p>
        </p:txBody>
      </p:sp>
      <p:sp>
        <p:nvSpPr>
          <p:cNvPr id="51202" name="Rectangle 3"/>
          <p:cNvSpPr>
            <a:spLocks noGrp="1" noChangeArrowheads="1"/>
          </p:cNvSpPr>
          <p:nvPr>
            <p:ph type="body" sz="half" idx="1"/>
          </p:nvPr>
        </p:nvSpPr>
        <p:spPr>
          <a:xfrm>
            <a:off x="228600" y="936557"/>
            <a:ext cx="4419600" cy="5715000"/>
          </a:xfrm>
        </p:spPr>
        <p:txBody>
          <a:bodyPr/>
          <a:lstStyle/>
          <a:p>
            <a:pPr eaLnBrk="1" hangingPunct="1">
              <a:lnSpc>
                <a:spcPct val="90000"/>
              </a:lnSpc>
            </a:pPr>
            <a:endParaRPr lang="en-US" sz="2400" dirty="0">
              <a:latin typeface="Helvetica" charset="0"/>
              <a:ea typeface="ＭＳ Ｐゴシック" charset="0"/>
              <a:cs typeface="ＭＳ Ｐゴシック" charset="0"/>
            </a:endParaRPr>
          </a:p>
          <a:p>
            <a:pPr eaLnBrk="1" hangingPunct="1">
              <a:lnSpc>
                <a:spcPct val="90000"/>
              </a:lnSpc>
            </a:pPr>
            <a:r>
              <a:rPr lang="en-US" sz="2400" dirty="0">
                <a:latin typeface="Helvetica" charset="0"/>
                <a:ea typeface="ＭＳ Ｐゴシック" charset="0"/>
                <a:cs typeface="ＭＳ Ｐゴシック" charset="0"/>
                <a:sym typeface="Wingdings" pitchFamily="2" charset="2"/>
              </a:rPr>
              <a:t>100+ satellites would help </a:t>
            </a:r>
          </a:p>
          <a:p>
            <a:pPr eaLnBrk="1" hangingPunct="1">
              <a:lnSpc>
                <a:spcPct val="90000"/>
              </a:lnSpc>
            </a:pPr>
            <a:r>
              <a:rPr lang="en-US" sz="2400" dirty="0">
                <a:latin typeface="Helvetica" charset="0"/>
                <a:ea typeface="ＭＳ Ｐゴシック" charset="0"/>
                <a:cs typeface="ＭＳ Ｐゴシック" charset="0"/>
                <a:sym typeface="Wingdings" pitchFamily="2" charset="2"/>
              </a:rPr>
              <a:t>How many BBFs/DFs?</a:t>
            </a:r>
          </a:p>
          <a:p>
            <a:pPr eaLnBrk="1" hangingPunct="1">
              <a:lnSpc>
                <a:spcPct val="90000"/>
              </a:lnSpc>
            </a:pPr>
            <a:r>
              <a:rPr lang="en-US" sz="2400" dirty="0">
                <a:latin typeface="Helvetica" charset="0"/>
                <a:ea typeface="ＭＳ Ｐゴシック" charset="0"/>
                <a:cs typeface="ＭＳ Ｐゴシック" charset="0"/>
                <a:sym typeface="Wingdings" pitchFamily="2" charset="2"/>
              </a:rPr>
              <a:t>Their size?</a:t>
            </a:r>
          </a:p>
          <a:p>
            <a:pPr eaLnBrk="1" hangingPunct="1">
              <a:lnSpc>
                <a:spcPct val="90000"/>
              </a:lnSpc>
            </a:pPr>
            <a:r>
              <a:rPr lang="en-US" sz="2400" dirty="0">
                <a:latin typeface="Helvetica" charset="0"/>
                <a:ea typeface="ＭＳ Ｐゴシック" charset="0"/>
                <a:cs typeface="ＭＳ Ｐゴシック" charset="0"/>
                <a:sym typeface="Wingdings" pitchFamily="2" charset="2"/>
              </a:rPr>
              <a:t>Their structure?</a:t>
            </a:r>
          </a:p>
          <a:p>
            <a:pPr eaLnBrk="1" hangingPunct="1">
              <a:lnSpc>
                <a:spcPct val="90000"/>
              </a:lnSpc>
            </a:pPr>
            <a:r>
              <a:rPr lang="en-US" sz="2400" dirty="0">
                <a:latin typeface="Helvetica" charset="0"/>
                <a:ea typeface="ＭＳ Ｐゴシック" charset="0"/>
                <a:cs typeface="ＭＳ Ｐゴシック" charset="0"/>
                <a:sym typeface="Wingdings" pitchFamily="2" charset="2"/>
              </a:rPr>
              <a:t>Their dependence on geophysical conditions?</a:t>
            </a:r>
          </a:p>
          <a:p>
            <a:pPr eaLnBrk="1" hangingPunct="1">
              <a:lnSpc>
                <a:spcPct val="90000"/>
              </a:lnSpc>
            </a:pPr>
            <a:r>
              <a:rPr lang="en-US" sz="2400" dirty="0" err="1">
                <a:latin typeface="Helvetica" charset="0"/>
                <a:ea typeface="ＭＳ Ｐゴシック" charset="0"/>
                <a:cs typeface="ＭＳ Ｐゴシック" charset="0"/>
                <a:sym typeface="Wingdings" pitchFamily="2" charset="2"/>
              </a:rPr>
              <a:t>Wedgelets</a:t>
            </a:r>
            <a:r>
              <a:rPr lang="en-US" sz="2400" dirty="0">
                <a:latin typeface="Helvetica" charset="0"/>
                <a:ea typeface="ＭＳ Ｐゴシック" charset="0"/>
                <a:cs typeface="ＭＳ Ｐゴシック" charset="0"/>
                <a:sym typeface="Wingdings" pitchFamily="2" charset="2"/>
              </a:rPr>
              <a:t> to wedges?</a:t>
            </a:r>
          </a:p>
          <a:p>
            <a:pPr eaLnBrk="1" hangingPunct="1">
              <a:lnSpc>
                <a:spcPct val="90000"/>
              </a:lnSpc>
            </a:pPr>
            <a:r>
              <a:rPr lang="en-US" sz="2400" dirty="0">
                <a:latin typeface="Helvetica" charset="0"/>
                <a:ea typeface="ＭＳ Ｐゴシック" charset="0"/>
                <a:cs typeface="ＭＳ Ｐゴシック" charset="0"/>
                <a:sym typeface="Wingdings" pitchFamily="2" charset="2"/>
              </a:rPr>
              <a:t>Is a substorms just on big BBF?</a:t>
            </a:r>
          </a:p>
          <a:p>
            <a:pPr eaLnBrk="1" hangingPunct="1">
              <a:lnSpc>
                <a:spcPct val="90000"/>
              </a:lnSpc>
            </a:pPr>
            <a:r>
              <a:rPr lang="en-US" sz="2400" dirty="0">
                <a:latin typeface="Helvetica" charset="0"/>
                <a:ea typeface="ＭＳ Ｐゴシック" charset="0"/>
                <a:cs typeface="ＭＳ Ｐゴシック" charset="0"/>
                <a:sym typeface="Wingdings" pitchFamily="2" charset="2"/>
              </a:rPr>
              <a:t>Such mission were conceived 20+ years ago.</a:t>
            </a:r>
          </a:p>
        </p:txBody>
      </p:sp>
      <p:pic>
        <p:nvPicPr>
          <p:cNvPr id="2" name="Picture 1">
            <a:extLst>
              <a:ext uri="{FF2B5EF4-FFF2-40B4-BE49-F238E27FC236}">
                <a16:creationId xmlns:a16="http://schemas.microsoft.com/office/drawing/2014/main" id="{4C51E7CB-2264-504C-9A34-74E8F5BA68F8}"/>
              </a:ext>
            </a:extLst>
          </p:cNvPr>
          <p:cNvPicPr>
            <a:picLocks noChangeAspect="1"/>
          </p:cNvPicPr>
          <p:nvPr/>
        </p:nvPicPr>
        <p:blipFill>
          <a:blip r:embed="rId3"/>
          <a:stretch>
            <a:fillRect/>
          </a:stretch>
        </p:blipFill>
        <p:spPr>
          <a:xfrm>
            <a:off x="5105400" y="1143000"/>
            <a:ext cx="2856221" cy="2359074"/>
          </a:xfrm>
          <a:prstGeom prst="rect">
            <a:avLst/>
          </a:prstGeom>
        </p:spPr>
      </p:pic>
      <p:pic>
        <p:nvPicPr>
          <p:cNvPr id="3" name="Picture 2">
            <a:extLst>
              <a:ext uri="{FF2B5EF4-FFF2-40B4-BE49-F238E27FC236}">
                <a16:creationId xmlns:a16="http://schemas.microsoft.com/office/drawing/2014/main" id="{DF30C01F-21AA-3242-B9AE-9DC0394CE047}"/>
              </a:ext>
            </a:extLst>
          </p:cNvPr>
          <p:cNvPicPr>
            <a:picLocks noChangeAspect="1"/>
          </p:cNvPicPr>
          <p:nvPr/>
        </p:nvPicPr>
        <p:blipFill>
          <a:blip r:embed="rId4"/>
          <a:stretch>
            <a:fillRect/>
          </a:stretch>
        </p:blipFill>
        <p:spPr>
          <a:xfrm>
            <a:off x="4595297" y="3699320"/>
            <a:ext cx="4151126" cy="3006280"/>
          </a:xfrm>
          <a:prstGeom prst="rect">
            <a:avLst/>
          </a:prstGeom>
        </p:spPr>
      </p:pic>
      <p:sp>
        <p:nvSpPr>
          <p:cNvPr id="7" name="TextBox 6">
            <a:extLst>
              <a:ext uri="{FF2B5EF4-FFF2-40B4-BE49-F238E27FC236}">
                <a16:creationId xmlns:a16="http://schemas.microsoft.com/office/drawing/2014/main" id="{542D4CCC-08AF-F449-8EF5-6150E800C035}"/>
              </a:ext>
            </a:extLst>
          </p:cNvPr>
          <p:cNvSpPr txBox="1"/>
          <p:nvPr/>
        </p:nvSpPr>
        <p:spPr>
          <a:xfrm>
            <a:off x="1676400" y="6234471"/>
            <a:ext cx="2659318" cy="307777"/>
          </a:xfrm>
          <a:prstGeom prst="rect">
            <a:avLst/>
          </a:prstGeom>
          <a:noFill/>
        </p:spPr>
        <p:txBody>
          <a:bodyPr wrap="none" rtlCol="0">
            <a:spAutoFit/>
          </a:bodyPr>
          <a:lstStyle/>
          <a:p>
            <a:r>
              <a:rPr lang="en-US" sz="1400" dirty="0">
                <a:latin typeface="Helvetica" pitchFamily="2" charset="0"/>
              </a:rPr>
              <a:t>Raeder, Angelopoulos, 1998 </a:t>
            </a:r>
            <a:r>
              <a:rPr lang="en-US" sz="1400" dirty="0">
                <a:latin typeface="Helvetica" pitchFamily="2" charset="0"/>
                <a:sym typeface="Wingdings" pitchFamily="2" charset="2"/>
              </a:rPr>
              <a:t></a:t>
            </a:r>
            <a:endParaRPr lang="en-US" sz="1400" dirty="0">
              <a:latin typeface="Helvetica" pitchFamily="2" charset="0"/>
            </a:endParaRPr>
          </a:p>
        </p:txBody>
      </p:sp>
    </p:spTree>
    <p:extLst>
      <p:ext uri="{BB962C8B-B14F-4D97-AF65-F5344CB8AC3E}">
        <p14:creationId xmlns:p14="http://schemas.microsoft.com/office/powerpoint/2010/main" val="1905246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114300" y="67307"/>
            <a:ext cx="8915400" cy="6208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dirty="0">
                <a:solidFill>
                  <a:schemeClr val="tx2"/>
                </a:solidFill>
                <a:latin typeface="Comic Sans MS" charset="0"/>
              </a:rPr>
              <a:t>Where does the plasma go?</a:t>
            </a:r>
          </a:p>
        </p:txBody>
      </p:sp>
      <p:sp>
        <p:nvSpPr>
          <p:cNvPr id="51202" name="Rectangle 3"/>
          <p:cNvSpPr>
            <a:spLocks noGrp="1" noChangeArrowheads="1"/>
          </p:cNvSpPr>
          <p:nvPr>
            <p:ph type="body" sz="half" idx="1"/>
          </p:nvPr>
        </p:nvSpPr>
        <p:spPr>
          <a:xfrm>
            <a:off x="228600" y="762001"/>
            <a:ext cx="8839200" cy="2209800"/>
          </a:xfrm>
        </p:spPr>
        <p:txBody>
          <a:bodyPr/>
          <a:lstStyle/>
          <a:p>
            <a:pPr eaLnBrk="1" hangingPunct="1">
              <a:lnSpc>
                <a:spcPct val="90000"/>
              </a:lnSpc>
            </a:pPr>
            <a:r>
              <a:rPr lang="en-US" sz="2000" dirty="0">
                <a:latin typeface="Helvetica" charset="0"/>
                <a:ea typeface="ＭＳ Ｐゴシック" charset="0"/>
                <a:cs typeface="ＭＳ Ｐゴシック" charset="0"/>
                <a:sym typeface="Wingdings" pitchFamily="2" charset="2"/>
              </a:rPr>
              <a:t>Most of it just blows out the back of the tail.</a:t>
            </a:r>
          </a:p>
          <a:p>
            <a:pPr eaLnBrk="1" hangingPunct="1">
              <a:lnSpc>
                <a:spcPct val="90000"/>
              </a:lnSpc>
            </a:pPr>
            <a:r>
              <a:rPr lang="en-US" sz="2000" dirty="0">
                <a:latin typeface="Helvetica" charset="0"/>
                <a:ea typeface="ＭＳ Ｐゴシック" charset="0"/>
                <a:cs typeface="ＭＳ Ｐゴシック" charset="0"/>
                <a:sym typeface="Wingdings" pitchFamily="2" charset="2"/>
              </a:rPr>
              <a:t>Some of it gets injected into the inner magnetosphere.</a:t>
            </a:r>
          </a:p>
          <a:p>
            <a:pPr eaLnBrk="1" hangingPunct="1">
              <a:lnSpc>
                <a:spcPct val="90000"/>
              </a:lnSpc>
            </a:pPr>
            <a:r>
              <a:rPr lang="en-US" sz="2000" dirty="0">
                <a:latin typeface="Helvetica" charset="0"/>
                <a:ea typeface="ＭＳ Ｐゴシック" charset="0"/>
                <a:cs typeface="ＭＳ Ｐゴシック" charset="0"/>
                <a:sym typeface="Wingdings" pitchFamily="2" charset="2"/>
              </a:rPr>
              <a:t>But it’s not easy.  The plasma must be low entropy (bubbles ) to break the barriers of the inner magnetosphere.</a:t>
            </a:r>
          </a:p>
          <a:p>
            <a:pPr eaLnBrk="1" hangingPunct="1">
              <a:lnSpc>
                <a:spcPct val="90000"/>
              </a:lnSpc>
            </a:pPr>
            <a:r>
              <a:rPr lang="en-US" sz="2000" dirty="0">
                <a:latin typeface="Helvetica" charset="0"/>
                <a:ea typeface="ＭＳ Ｐゴシック" charset="0"/>
                <a:cs typeface="ＭＳ Ｐゴシック" charset="0"/>
                <a:sym typeface="Wingdings" pitchFamily="2" charset="2"/>
              </a:rPr>
              <a:t>The bubbles eventually slow down and get embedded into the inner magnetosphere.</a:t>
            </a:r>
          </a:p>
          <a:p>
            <a:pPr eaLnBrk="1" hangingPunct="1">
              <a:lnSpc>
                <a:spcPct val="90000"/>
              </a:lnSpc>
            </a:pPr>
            <a:r>
              <a:rPr lang="en-US" sz="2000" dirty="0">
                <a:latin typeface="Helvetica" charset="0"/>
                <a:ea typeface="ＭＳ Ｐゴシック" charset="0"/>
                <a:cs typeface="ＭＳ Ｐゴシック" charset="0"/>
                <a:sym typeface="Wingdings" pitchFamily="2" charset="2"/>
              </a:rPr>
              <a:t>100+ satellites would help </a:t>
            </a:r>
          </a:p>
        </p:txBody>
      </p:sp>
      <p:sp>
        <p:nvSpPr>
          <p:cNvPr id="7" name="TextBox 6">
            <a:extLst>
              <a:ext uri="{FF2B5EF4-FFF2-40B4-BE49-F238E27FC236}">
                <a16:creationId xmlns:a16="http://schemas.microsoft.com/office/drawing/2014/main" id="{542D4CCC-08AF-F449-8EF5-6150E800C035}"/>
              </a:ext>
            </a:extLst>
          </p:cNvPr>
          <p:cNvSpPr txBox="1"/>
          <p:nvPr/>
        </p:nvSpPr>
        <p:spPr>
          <a:xfrm>
            <a:off x="1676400" y="6234471"/>
            <a:ext cx="1715534" cy="307777"/>
          </a:xfrm>
          <a:prstGeom prst="rect">
            <a:avLst/>
          </a:prstGeom>
          <a:noFill/>
        </p:spPr>
        <p:txBody>
          <a:bodyPr wrap="none" rtlCol="0">
            <a:spAutoFit/>
          </a:bodyPr>
          <a:lstStyle/>
          <a:p>
            <a:r>
              <a:rPr lang="en-US" sz="1400" dirty="0">
                <a:latin typeface="Helvetica" pitchFamily="2" charset="0"/>
              </a:rPr>
              <a:t>Cramer et al., 2017</a:t>
            </a:r>
          </a:p>
        </p:txBody>
      </p:sp>
      <p:pic>
        <p:nvPicPr>
          <p:cNvPr id="4" name="Picture 3">
            <a:extLst>
              <a:ext uri="{FF2B5EF4-FFF2-40B4-BE49-F238E27FC236}">
                <a16:creationId xmlns:a16="http://schemas.microsoft.com/office/drawing/2014/main" id="{C78202C2-CC78-1045-BCB6-15714E5712C0}"/>
              </a:ext>
            </a:extLst>
          </p:cNvPr>
          <p:cNvPicPr>
            <a:picLocks noChangeAspect="1"/>
          </p:cNvPicPr>
          <p:nvPr/>
        </p:nvPicPr>
        <p:blipFill>
          <a:blip r:embed="rId3"/>
          <a:stretch>
            <a:fillRect/>
          </a:stretch>
        </p:blipFill>
        <p:spPr>
          <a:xfrm>
            <a:off x="312484" y="3117151"/>
            <a:ext cx="4335716" cy="2937992"/>
          </a:xfrm>
          <a:prstGeom prst="rect">
            <a:avLst/>
          </a:prstGeom>
        </p:spPr>
      </p:pic>
      <p:pic>
        <p:nvPicPr>
          <p:cNvPr id="5" name="Picture 4">
            <a:extLst>
              <a:ext uri="{FF2B5EF4-FFF2-40B4-BE49-F238E27FC236}">
                <a16:creationId xmlns:a16="http://schemas.microsoft.com/office/drawing/2014/main" id="{5E51A3BA-E902-9A45-8582-6FFD1ED67B81}"/>
              </a:ext>
            </a:extLst>
          </p:cNvPr>
          <p:cNvPicPr>
            <a:picLocks noChangeAspect="1"/>
          </p:cNvPicPr>
          <p:nvPr/>
        </p:nvPicPr>
        <p:blipFill>
          <a:blip r:embed="rId4"/>
          <a:stretch>
            <a:fillRect/>
          </a:stretch>
        </p:blipFill>
        <p:spPr>
          <a:xfrm>
            <a:off x="4724400" y="3117151"/>
            <a:ext cx="4160832" cy="2937992"/>
          </a:xfrm>
          <a:prstGeom prst="rect">
            <a:avLst/>
          </a:prstGeom>
        </p:spPr>
      </p:pic>
    </p:spTree>
    <p:extLst>
      <p:ext uri="{BB962C8B-B14F-4D97-AF65-F5344CB8AC3E}">
        <p14:creationId xmlns:p14="http://schemas.microsoft.com/office/powerpoint/2010/main" val="3580935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80133" y="0"/>
            <a:ext cx="8991600" cy="676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dirty="0">
                <a:solidFill>
                  <a:schemeClr val="tx2"/>
                </a:solidFill>
                <a:latin typeface="Comic Sans MS" charset="0"/>
              </a:rPr>
              <a:t>Historical perspective on substorms</a:t>
            </a:r>
          </a:p>
        </p:txBody>
      </p:sp>
      <p:sp>
        <p:nvSpPr>
          <p:cNvPr id="51202" name="Rectangle 3"/>
          <p:cNvSpPr>
            <a:spLocks noGrp="1" noChangeArrowheads="1"/>
          </p:cNvSpPr>
          <p:nvPr>
            <p:ph type="body" sz="half" idx="1"/>
          </p:nvPr>
        </p:nvSpPr>
        <p:spPr>
          <a:xfrm>
            <a:off x="244823" y="457200"/>
            <a:ext cx="8839200" cy="1620356"/>
          </a:xfrm>
        </p:spPr>
        <p:txBody>
          <a:bodyPr/>
          <a:lstStyle/>
          <a:p>
            <a:pPr eaLnBrk="1" hangingPunct="1">
              <a:lnSpc>
                <a:spcPct val="90000"/>
              </a:lnSpc>
            </a:pPr>
            <a:endParaRPr lang="en-US" sz="1800" dirty="0">
              <a:latin typeface="Helvetica" charset="0"/>
              <a:ea typeface="ＭＳ Ｐゴシック" charset="0"/>
              <a:cs typeface="ＭＳ Ｐゴシック" charset="0"/>
            </a:endParaRPr>
          </a:p>
          <a:p>
            <a:pPr eaLnBrk="1" hangingPunct="1">
              <a:lnSpc>
                <a:spcPct val="90000"/>
              </a:lnSpc>
            </a:pPr>
            <a:r>
              <a:rPr lang="en-US" sz="1800" dirty="0">
                <a:latin typeface="Helvetica" charset="0"/>
                <a:ea typeface="ＭＳ Ｐゴシック" charset="0"/>
                <a:cs typeface="ＭＳ Ｐゴシック" charset="0"/>
              </a:rPr>
              <a:t>At the beginning, GEM was organized into “campaigns” and working groups within the campaigns.</a:t>
            </a:r>
          </a:p>
          <a:p>
            <a:pPr eaLnBrk="1" hangingPunct="1">
              <a:lnSpc>
                <a:spcPct val="90000"/>
              </a:lnSpc>
            </a:pPr>
            <a:r>
              <a:rPr lang="en-US" sz="1800" dirty="0">
                <a:latin typeface="Helvetica" charset="0"/>
                <a:ea typeface="ＭＳ Ｐゴシック" charset="0"/>
                <a:cs typeface="ＭＳ Ｐゴシック" charset="0"/>
              </a:rPr>
              <a:t>The “Tail and Substorm Campaign” was one of those.</a:t>
            </a:r>
          </a:p>
          <a:p>
            <a:pPr eaLnBrk="1" hangingPunct="1">
              <a:lnSpc>
                <a:spcPct val="90000"/>
              </a:lnSpc>
            </a:pPr>
            <a:r>
              <a:rPr lang="en-US" sz="1800" dirty="0">
                <a:latin typeface="Helvetica" charset="0"/>
                <a:ea typeface="ＭＳ Ｐゴシック" charset="0"/>
                <a:cs typeface="ＭＳ Ｐゴシック" charset="0"/>
              </a:rPr>
              <a:t>Back in those days text was actually printed on paper.</a:t>
            </a:r>
          </a:p>
          <a:p>
            <a:pPr eaLnBrk="1" hangingPunct="1">
              <a:lnSpc>
                <a:spcPct val="90000"/>
              </a:lnSpc>
            </a:pPr>
            <a:r>
              <a:rPr lang="en-US" sz="1800" dirty="0">
                <a:latin typeface="Helvetica" charset="0"/>
                <a:ea typeface="ＭＳ Ｐゴシック" charset="0"/>
                <a:cs typeface="ＭＳ Ｐゴシック" charset="0"/>
              </a:rPr>
              <a:t>A memorable contribution came from Chris Russell.</a:t>
            </a:r>
          </a:p>
        </p:txBody>
      </p:sp>
      <p:pic>
        <p:nvPicPr>
          <p:cNvPr id="3" name="Picture 2">
            <a:extLst>
              <a:ext uri="{FF2B5EF4-FFF2-40B4-BE49-F238E27FC236}">
                <a16:creationId xmlns:a16="http://schemas.microsoft.com/office/drawing/2014/main" id="{2E7D6781-0600-494E-B420-2F7AC1E38ABA}"/>
              </a:ext>
            </a:extLst>
          </p:cNvPr>
          <p:cNvPicPr>
            <a:picLocks noChangeAspect="1"/>
          </p:cNvPicPr>
          <p:nvPr/>
        </p:nvPicPr>
        <p:blipFill>
          <a:blip r:embed="rId3"/>
          <a:stretch>
            <a:fillRect/>
          </a:stretch>
        </p:blipFill>
        <p:spPr>
          <a:xfrm>
            <a:off x="533400" y="2438400"/>
            <a:ext cx="3161155" cy="4248233"/>
          </a:xfrm>
          <a:prstGeom prst="rect">
            <a:avLst/>
          </a:prstGeom>
        </p:spPr>
      </p:pic>
      <p:pic>
        <p:nvPicPr>
          <p:cNvPr id="4" name="Picture 3">
            <a:extLst>
              <a:ext uri="{FF2B5EF4-FFF2-40B4-BE49-F238E27FC236}">
                <a16:creationId xmlns:a16="http://schemas.microsoft.com/office/drawing/2014/main" id="{90E224FF-521E-774A-819F-E68D5F59C825}"/>
              </a:ext>
            </a:extLst>
          </p:cNvPr>
          <p:cNvPicPr>
            <a:picLocks noChangeAspect="1"/>
          </p:cNvPicPr>
          <p:nvPr/>
        </p:nvPicPr>
        <p:blipFill>
          <a:blip r:embed="rId4"/>
          <a:stretch>
            <a:fillRect/>
          </a:stretch>
        </p:blipFill>
        <p:spPr>
          <a:xfrm>
            <a:off x="4280534" y="2523961"/>
            <a:ext cx="4356279" cy="3657600"/>
          </a:xfrm>
          <a:prstGeom prst="rect">
            <a:avLst/>
          </a:prstGeom>
        </p:spPr>
      </p:pic>
    </p:spTree>
    <p:extLst>
      <p:ext uri="{BB962C8B-B14F-4D97-AF65-F5344CB8AC3E}">
        <p14:creationId xmlns:p14="http://schemas.microsoft.com/office/powerpoint/2010/main" val="681812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80133" y="0"/>
            <a:ext cx="89916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dirty="0">
                <a:solidFill>
                  <a:schemeClr val="tx2"/>
                </a:solidFill>
                <a:latin typeface="Comic Sans MS" charset="0"/>
              </a:rPr>
              <a:t>The NENL model, according to CTR</a:t>
            </a:r>
          </a:p>
        </p:txBody>
      </p:sp>
      <p:sp>
        <p:nvSpPr>
          <p:cNvPr id="51202" name="Rectangle 3"/>
          <p:cNvSpPr>
            <a:spLocks noGrp="1" noChangeArrowheads="1"/>
          </p:cNvSpPr>
          <p:nvPr>
            <p:ph type="body" sz="half" idx="1"/>
          </p:nvPr>
        </p:nvSpPr>
        <p:spPr>
          <a:xfrm>
            <a:off x="228600" y="762000"/>
            <a:ext cx="3733800" cy="5582756"/>
          </a:xfrm>
        </p:spPr>
        <p:txBody>
          <a:bodyPr/>
          <a:lstStyle/>
          <a:p>
            <a:pPr eaLnBrk="1" hangingPunct="1">
              <a:lnSpc>
                <a:spcPct val="90000"/>
              </a:lnSpc>
            </a:pPr>
            <a:endParaRPr lang="en-US" sz="1800" dirty="0">
              <a:latin typeface="Helvetica" charset="0"/>
              <a:ea typeface="ＭＳ Ｐゴシック" charset="0"/>
              <a:cs typeface="ＭＳ Ｐゴシック" charset="0"/>
            </a:endParaRPr>
          </a:p>
          <a:p>
            <a:pPr eaLnBrk="1" hangingPunct="1">
              <a:lnSpc>
                <a:spcPct val="90000"/>
              </a:lnSpc>
            </a:pPr>
            <a:r>
              <a:rPr lang="en-US" sz="1800" dirty="0">
                <a:latin typeface="Helvetica" charset="0"/>
                <a:ea typeface="ＭＳ Ｐゴシック" charset="0"/>
                <a:cs typeface="ＭＳ Ｐゴシック" charset="0"/>
              </a:rPr>
              <a:t>The Near-Earth Neutral Line model (NENL) in terms of magnetic flux.</a:t>
            </a:r>
          </a:p>
          <a:p>
            <a:pPr eaLnBrk="1" hangingPunct="1">
              <a:lnSpc>
                <a:spcPct val="90000"/>
              </a:lnSpc>
            </a:pPr>
            <a:r>
              <a:rPr lang="en-US" sz="1800" dirty="0">
                <a:latin typeface="Helvetica" charset="0"/>
                <a:ea typeface="ＭＳ Ｐゴシック" charset="0"/>
                <a:cs typeface="ＭＳ Ｐゴシック" charset="0"/>
              </a:rPr>
              <a:t>Dayside reconnection dominates during growth phase.</a:t>
            </a:r>
          </a:p>
          <a:p>
            <a:pPr eaLnBrk="1" hangingPunct="1">
              <a:lnSpc>
                <a:spcPct val="90000"/>
              </a:lnSpc>
            </a:pPr>
            <a:r>
              <a:rPr lang="en-US" sz="1800" dirty="0">
                <a:latin typeface="Helvetica" charset="0"/>
                <a:ea typeface="ＭＳ Ｐゴシック" charset="0"/>
                <a:cs typeface="ＭＳ Ｐゴシック" charset="0"/>
              </a:rPr>
              <a:t>Then magnetic reconnection in the middle tail turns on explosively, initiating the expansion phase.</a:t>
            </a:r>
          </a:p>
          <a:p>
            <a:pPr eaLnBrk="1" hangingPunct="1">
              <a:lnSpc>
                <a:spcPct val="90000"/>
              </a:lnSpc>
            </a:pPr>
            <a:r>
              <a:rPr lang="en-US" sz="1800" dirty="0">
                <a:latin typeface="Helvetica" charset="0"/>
                <a:ea typeface="ＭＳ Ｐゴシック" charset="0"/>
                <a:cs typeface="ＭＳ Ｐゴシック" charset="0"/>
              </a:rPr>
              <a:t>Eventually slower convection returns the flux back to the dayside.</a:t>
            </a:r>
          </a:p>
          <a:p>
            <a:pPr eaLnBrk="1" hangingPunct="1">
              <a:lnSpc>
                <a:spcPct val="90000"/>
              </a:lnSpc>
            </a:pPr>
            <a:r>
              <a:rPr lang="en-US" sz="1800" dirty="0">
                <a:latin typeface="Helvetica" charset="0"/>
                <a:ea typeface="ＭＳ Ｐゴシック" charset="0"/>
                <a:cs typeface="ＭＳ Ｐゴシック" charset="0"/>
              </a:rPr>
              <a:t>Even back then, not everyone agreed.  The number of opinions seemed to exceed the number of workshop participants.</a:t>
            </a:r>
          </a:p>
          <a:p>
            <a:pPr eaLnBrk="1" hangingPunct="1">
              <a:lnSpc>
                <a:spcPct val="90000"/>
              </a:lnSpc>
            </a:pPr>
            <a:r>
              <a:rPr lang="en-US" sz="1800" dirty="0">
                <a:latin typeface="Helvetica" charset="0"/>
                <a:ea typeface="ＭＳ Ｐゴシック" charset="0"/>
                <a:cs typeface="ＭＳ Ｐゴシック" charset="0"/>
              </a:rPr>
              <a:t>The disagreement is at the heart of the 2-minute problem.</a:t>
            </a:r>
          </a:p>
        </p:txBody>
      </p:sp>
      <p:pic>
        <p:nvPicPr>
          <p:cNvPr id="2" name="Picture 1">
            <a:extLst>
              <a:ext uri="{FF2B5EF4-FFF2-40B4-BE49-F238E27FC236}">
                <a16:creationId xmlns:a16="http://schemas.microsoft.com/office/drawing/2014/main" id="{FC487367-AAE8-D745-8074-A3D1A466CE2B}"/>
              </a:ext>
            </a:extLst>
          </p:cNvPr>
          <p:cNvPicPr>
            <a:picLocks noChangeAspect="1"/>
          </p:cNvPicPr>
          <p:nvPr/>
        </p:nvPicPr>
        <p:blipFill>
          <a:blip r:embed="rId3"/>
          <a:stretch>
            <a:fillRect/>
          </a:stretch>
        </p:blipFill>
        <p:spPr>
          <a:xfrm>
            <a:off x="4648200" y="1082040"/>
            <a:ext cx="4021976" cy="5354156"/>
          </a:xfrm>
          <a:prstGeom prst="rect">
            <a:avLst/>
          </a:prstGeom>
        </p:spPr>
      </p:pic>
    </p:spTree>
    <p:extLst>
      <p:ext uri="{BB962C8B-B14F-4D97-AF65-F5344CB8AC3E}">
        <p14:creationId xmlns:p14="http://schemas.microsoft.com/office/powerpoint/2010/main" val="694096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76200" y="152400"/>
            <a:ext cx="89916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dirty="0">
                <a:solidFill>
                  <a:schemeClr val="tx2"/>
                </a:solidFill>
                <a:latin typeface="Comic Sans MS" charset="0"/>
              </a:rPr>
              <a:t>The 2-minute substorm problem</a:t>
            </a:r>
          </a:p>
        </p:txBody>
      </p:sp>
      <p:sp>
        <p:nvSpPr>
          <p:cNvPr id="51202" name="Rectangle 3"/>
          <p:cNvSpPr>
            <a:spLocks noGrp="1" noChangeArrowheads="1"/>
          </p:cNvSpPr>
          <p:nvPr>
            <p:ph type="body" sz="half" idx="1"/>
          </p:nvPr>
        </p:nvSpPr>
        <p:spPr>
          <a:xfrm>
            <a:off x="221589" y="4495800"/>
            <a:ext cx="3733800" cy="1981200"/>
          </a:xfrm>
        </p:spPr>
        <p:txBody>
          <a:bodyPr/>
          <a:lstStyle/>
          <a:p>
            <a:pPr eaLnBrk="1" hangingPunct="1">
              <a:lnSpc>
                <a:spcPct val="90000"/>
              </a:lnSpc>
            </a:pPr>
            <a:r>
              <a:rPr lang="en-US" sz="2400" dirty="0">
                <a:latin typeface="Helvetica" charset="0"/>
                <a:ea typeface="ＭＳ Ｐゴシック" charset="0"/>
                <a:cs typeface="ＭＳ Ｐゴシック" charset="0"/>
              </a:rPr>
              <a:t>Various substorm expansion phase onset signatures</a:t>
            </a:r>
          </a:p>
          <a:p>
            <a:pPr eaLnBrk="1" hangingPunct="1">
              <a:lnSpc>
                <a:spcPct val="90000"/>
              </a:lnSpc>
            </a:pPr>
            <a:r>
              <a:rPr lang="en-US" sz="2400" dirty="0">
                <a:latin typeface="Helvetica" charset="0"/>
                <a:ea typeface="ＭＳ Ｐゴシック" charset="0"/>
                <a:cs typeface="ＭＳ Ｐゴシック" charset="0"/>
              </a:rPr>
              <a:t>Within a 2-minute window they all overlap</a:t>
            </a:r>
          </a:p>
        </p:txBody>
      </p:sp>
      <p:pic>
        <p:nvPicPr>
          <p:cNvPr id="2" name="Picture 1">
            <a:extLst>
              <a:ext uri="{FF2B5EF4-FFF2-40B4-BE49-F238E27FC236}">
                <a16:creationId xmlns:a16="http://schemas.microsoft.com/office/drawing/2014/main" id="{3BEE08B6-B010-8C4F-9926-BD63922A9856}"/>
              </a:ext>
            </a:extLst>
          </p:cNvPr>
          <p:cNvPicPr>
            <a:picLocks noChangeAspect="1"/>
          </p:cNvPicPr>
          <p:nvPr/>
        </p:nvPicPr>
        <p:blipFill>
          <a:blip r:embed="rId3"/>
          <a:stretch>
            <a:fillRect/>
          </a:stretch>
        </p:blipFill>
        <p:spPr>
          <a:xfrm>
            <a:off x="4191000" y="1165555"/>
            <a:ext cx="4800600" cy="5562600"/>
          </a:xfrm>
          <a:prstGeom prst="rect">
            <a:avLst/>
          </a:prstGeom>
        </p:spPr>
      </p:pic>
      <p:pic>
        <p:nvPicPr>
          <p:cNvPr id="3" name="Picture 2">
            <a:extLst>
              <a:ext uri="{FF2B5EF4-FFF2-40B4-BE49-F238E27FC236}">
                <a16:creationId xmlns:a16="http://schemas.microsoft.com/office/drawing/2014/main" id="{5C6951AD-C4DB-4E41-AAB2-04E69F986C34}"/>
              </a:ext>
            </a:extLst>
          </p:cNvPr>
          <p:cNvPicPr>
            <a:picLocks noChangeAspect="1"/>
          </p:cNvPicPr>
          <p:nvPr/>
        </p:nvPicPr>
        <p:blipFill>
          <a:blip r:embed="rId4"/>
          <a:stretch>
            <a:fillRect/>
          </a:stretch>
        </p:blipFill>
        <p:spPr>
          <a:xfrm>
            <a:off x="304800" y="1165555"/>
            <a:ext cx="4253179" cy="2930317"/>
          </a:xfrm>
          <a:prstGeom prst="rect">
            <a:avLst/>
          </a:prstGeom>
        </p:spPr>
      </p:pic>
      <p:sp>
        <p:nvSpPr>
          <p:cNvPr id="4" name="TextBox 3">
            <a:extLst>
              <a:ext uri="{FF2B5EF4-FFF2-40B4-BE49-F238E27FC236}">
                <a16:creationId xmlns:a16="http://schemas.microsoft.com/office/drawing/2014/main" id="{AB3DB9E7-0FE7-CC44-BB73-2636A93FE7AB}"/>
              </a:ext>
            </a:extLst>
          </p:cNvPr>
          <p:cNvSpPr txBox="1"/>
          <p:nvPr/>
        </p:nvSpPr>
        <p:spPr>
          <a:xfrm>
            <a:off x="820159" y="4064258"/>
            <a:ext cx="2643672"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Slide stolen from Eric Donovan</a:t>
            </a:r>
          </a:p>
        </p:txBody>
      </p:sp>
      <p:sp>
        <p:nvSpPr>
          <p:cNvPr id="5" name="TextBox 4">
            <a:extLst>
              <a:ext uri="{FF2B5EF4-FFF2-40B4-BE49-F238E27FC236}">
                <a16:creationId xmlns:a16="http://schemas.microsoft.com/office/drawing/2014/main" id="{22AD1003-729B-B548-91D5-38B433D9931B}"/>
              </a:ext>
            </a:extLst>
          </p:cNvPr>
          <p:cNvSpPr txBox="1"/>
          <p:nvPr/>
        </p:nvSpPr>
        <p:spPr>
          <a:xfrm>
            <a:off x="2210183" y="6420378"/>
            <a:ext cx="1863011"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Meng &amp; </a:t>
            </a:r>
            <a:r>
              <a:rPr lang="en-US" sz="1400" dirty="0" err="1">
                <a:latin typeface="Arial" panose="020B0604020202020204" pitchFamily="34" charset="0"/>
                <a:cs typeface="Arial" panose="020B0604020202020204" pitchFamily="34" charset="0"/>
              </a:rPr>
              <a:t>Liou</a:t>
            </a:r>
            <a:r>
              <a:rPr lang="en-US" sz="1400" dirty="0">
                <a:latin typeface="Arial" panose="020B0604020202020204" pitchFamily="34" charset="0"/>
                <a:cs typeface="Arial" panose="020B0604020202020204" pitchFamily="34" charset="0"/>
              </a:rPr>
              <a:t> 2004 </a:t>
            </a:r>
            <a:r>
              <a:rPr lang="en-US" sz="1400" dirty="0">
                <a:latin typeface="Arial" panose="020B0604020202020204" pitchFamily="34" charset="0"/>
                <a:cs typeface="Arial" panose="020B0604020202020204" pitchFamily="34" charset="0"/>
                <a:sym typeface="Wingdings" pitchFamily="2" charset="2"/>
              </a:rPr>
              <a:t></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9367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76200" y="152400"/>
            <a:ext cx="89916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dirty="0">
                <a:solidFill>
                  <a:schemeClr val="tx2"/>
                </a:solidFill>
                <a:latin typeface="Comic Sans MS" charset="0"/>
              </a:rPr>
              <a:t>Chris had an opinion on that too:</a:t>
            </a:r>
          </a:p>
        </p:txBody>
      </p:sp>
      <p:pic>
        <p:nvPicPr>
          <p:cNvPr id="8" name="Picture 7">
            <a:extLst>
              <a:ext uri="{FF2B5EF4-FFF2-40B4-BE49-F238E27FC236}">
                <a16:creationId xmlns:a16="http://schemas.microsoft.com/office/drawing/2014/main" id="{B4CC9372-236B-D644-8FB2-20BAFAD0B25B}"/>
              </a:ext>
            </a:extLst>
          </p:cNvPr>
          <p:cNvPicPr>
            <a:picLocks noChangeAspect="1"/>
          </p:cNvPicPr>
          <p:nvPr/>
        </p:nvPicPr>
        <p:blipFill>
          <a:blip r:embed="rId3"/>
          <a:stretch>
            <a:fillRect/>
          </a:stretch>
        </p:blipFill>
        <p:spPr>
          <a:xfrm>
            <a:off x="1600200" y="1024541"/>
            <a:ext cx="6151123" cy="5681059"/>
          </a:xfrm>
          <a:prstGeom prst="rect">
            <a:avLst/>
          </a:prstGeom>
        </p:spPr>
      </p:pic>
    </p:spTree>
    <p:extLst>
      <p:ext uri="{BB962C8B-B14F-4D97-AF65-F5344CB8AC3E}">
        <p14:creationId xmlns:p14="http://schemas.microsoft.com/office/powerpoint/2010/main" val="2446951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76200" y="228600"/>
            <a:ext cx="89916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2400" dirty="0">
                <a:solidFill>
                  <a:schemeClr val="tx2"/>
                </a:solidFill>
                <a:latin typeface="Comic Sans MS" charset="0"/>
              </a:rPr>
              <a:t>A few years later Bob </a:t>
            </a:r>
            <a:r>
              <a:rPr lang="en-US" sz="2400" dirty="0" err="1">
                <a:solidFill>
                  <a:schemeClr val="tx2"/>
                </a:solidFill>
                <a:latin typeface="Comic Sans MS" charset="0"/>
              </a:rPr>
              <a:t>Strangeway</a:t>
            </a:r>
            <a:r>
              <a:rPr lang="en-US" sz="2400" dirty="0">
                <a:solidFill>
                  <a:schemeClr val="tx2"/>
                </a:solidFill>
                <a:latin typeface="Comic Sans MS" charset="0"/>
              </a:rPr>
              <a:t> and I actually solved the 2-minute problem during a GEM poster session.  Obviously, we were extremely happy.</a:t>
            </a:r>
          </a:p>
        </p:txBody>
      </p:sp>
      <p:pic>
        <p:nvPicPr>
          <p:cNvPr id="2" name="Picture 1">
            <a:extLst>
              <a:ext uri="{FF2B5EF4-FFF2-40B4-BE49-F238E27FC236}">
                <a16:creationId xmlns:a16="http://schemas.microsoft.com/office/drawing/2014/main" id="{CB0936A8-3BF8-8A44-8505-3A7959CAD1DE}"/>
              </a:ext>
            </a:extLst>
          </p:cNvPr>
          <p:cNvPicPr>
            <a:picLocks noChangeAspect="1"/>
          </p:cNvPicPr>
          <p:nvPr/>
        </p:nvPicPr>
        <p:blipFill>
          <a:blip r:embed="rId3"/>
          <a:stretch>
            <a:fillRect/>
          </a:stretch>
        </p:blipFill>
        <p:spPr>
          <a:xfrm>
            <a:off x="1066800" y="1371600"/>
            <a:ext cx="6858000" cy="4337928"/>
          </a:xfrm>
          <a:prstGeom prst="rect">
            <a:avLst/>
          </a:prstGeom>
        </p:spPr>
      </p:pic>
      <p:sp>
        <p:nvSpPr>
          <p:cNvPr id="3" name="TextBox 2">
            <a:extLst>
              <a:ext uri="{FF2B5EF4-FFF2-40B4-BE49-F238E27FC236}">
                <a16:creationId xmlns:a16="http://schemas.microsoft.com/office/drawing/2014/main" id="{BF9187DB-9F7F-664E-B51F-886D7D27C0A7}"/>
              </a:ext>
            </a:extLst>
          </p:cNvPr>
          <p:cNvSpPr txBox="1"/>
          <p:nvPr/>
        </p:nvSpPr>
        <p:spPr>
          <a:xfrm>
            <a:off x="2083177" y="6044625"/>
            <a:ext cx="3768980" cy="461665"/>
          </a:xfrm>
          <a:prstGeom prst="rect">
            <a:avLst/>
          </a:prstGeom>
          <a:noFill/>
        </p:spPr>
        <p:txBody>
          <a:bodyPr wrap="none" rtlCol="0">
            <a:spAutoFit/>
          </a:bodyPr>
          <a:lstStyle/>
          <a:p>
            <a:r>
              <a:rPr lang="en-US" sz="2400" dirty="0">
                <a:latin typeface="Comic Sans MS" panose="030F0902030302020204" pitchFamily="66" charset="0"/>
              </a:rPr>
              <a:t>But there was a problem:</a:t>
            </a:r>
          </a:p>
        </p:txBody>
      </p:sp>
    </p:spTree>
    <p:extLst>
      <p:ext uri="{BB962C8B-B14F-4D97-AF65-F5344CB8AC3E}">
        <p14:creationId xmlns:p14="http://schemas.microsoft.com/office/powerpoint/2010/main" val="6113927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76200" y="762000"/>
            <a:ext cx="8991600" cy="457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sz="2400" dirty="0">
                <a:solidFill>
                  <a:schemeClr val="tx2"/>
                </a:solidFill>
                <a:latin typeface="Comic Sans MS" charset="0"/>
              </a:rPr>
              <a:t>We were planning to make the announcement the next day in the plenary session.</a:t>
            </a:r>
          </a:p>
          <a:p>
            <a:pPr algn="ctr"/>
            <a:endParaRPr lang="en-US" sz="2400" dirty="0">
              <a:solidFill>
                <a:schemeClr val="tx2"/>
              </a:solidFill>
              <a:latin typeface="Comic Sans MS" charset="0"/>
            </a:endParaRPr>
          </a:p>
          <a:p>
            <a:pPr algn="ctr"/>
            <a:r>
              <a:rPr lang="en-US" sz="2400" dirty="0">
                <a:solidFill>
                  <a:schemeClr val="tx2"/>
                </a:solidFill>
                <a:latin typeface="Comic Sans MS" charset="0"/>
              </a:rPr>
              <a:t>Unfortunately, we drank too much and had forgotten the solution by then.</a:t>
            </a:r>
          </a:p>
          <a:p>
            <a:pPr algn="ctr"/>
            <a:endParaRPr lang="en-US" sz="2400" dirty="0">
              <a:solidFill>
                <a:schemeClr val="tx2"/>
              </a:solidFill>
              <a:latin typeface="Comic Sans MS" charset="0"/>
            </a:endParaRPr>
          </a:p>
          <a:p>
            <a:pPr algn="ctr"/>
            <a:r>
              <a:rPr lang="en-US" sz="2400" dirty="0">
                <a:solidFill>
                  <a:schemeClr val="tx2"/>
                </a:solidFill>
                <a:latin typeface="Comic Sans MS" charset="0"/>
              </a:rPr>
              <a:t>Very sad!</a:t>
            </a:r>
          </a:p>
          <a:p>
            <a:pPr algn="ctr"/>
            <a:endParaRPr lang="en-US" sz="2400" dirty="0">
              <a:solidFill>
                <a:schemeClr val="tx2"/>
              </a:solidFill>
              <a:latin typeface="Comic Sans MS" charset="0"/>
            </a:endParaRPr>
          </a:p>
          <a:p>
            <a:pPr algn="ctr"/>
            <a:r>
              <a:rPr lang="en-US" sz="2400" dirty="0">
                <a:solidFill>
                  <a:schemeClr val="tx2"/>
                </a:solidFill>
                <a:latin typeface="Comic Sans MS" charset="0"/>
              </a:rPr>
              <a:t>But there is hope:</a:t>
            </a:r>
          </a:p>
          <a:p>
            <a:pPr algn="ctr"/>
            <a:endParaRPr lang="en-US" sz="2400" dirty="0">
              <a:solidFill>
                <a:schemeClr val="tx2"/>
              </a:solidFill>
              <a:latin typeface="Comic Sans MS" charset="0"/>
            </a:endParaRPr>
          </a:p>
        </p:txBody>
      </p:sp>
    </p:spTree>
    <p:extLst>
      <p:ext uri="{BB962C8B-B14F-4D97-AF65-F5344CB8AC3E}">
        <p14:creationId xmlns:p14="http://schemas.microsoft.com/office/powerpoint/2010/main" val="60904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990600" y="762000"/>
            <a:ext cx="7239000"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2400" dirty="0">
                <a:solidFill>
                  <a:schemeClr val="tx2"/>
                </a:solidFill>
                <a:latin typeface="Comic Sans MS" charset="0"/>
              </a:rPr>
              <a:t>Psychologist says:</a:t>
            </a:r>
          </a:p>
          <a:p>
            <a:pPr algn="ctr"/>
            <a:endParaRPr lang="en-US" sz="2400" dirty="0">
              <a:solidFill>
                <a:schemeClr val="tx2"/>
              </a:solidFill>
              <a:latin typeface="Comic Sans MS" charset="0"/>
            </a:endParaRPr>
          </a:p>
          <a:p>
            <a:pPr algn="ctr"/>
            <a:r>
              <a:rPr lang="en-US" sz="2400" dirty="0">
                <a:solidFill>
                  <a:schemeClr val="tx2"/>
                </a:solidFill>
                <a:latin typeface="Comic Sans MS" charset="0"/>
              </a:rPr>
              <a:t>If the exact circumstances of the memory loss can be recreated, there is a 50/50 chance that the lost memory can be recovered.</a:t>
            </a:r>
          </a:p>
          <a:p>
            <a:pPr algn="ctr"/>
            <a:endParaRPr lang="en-US" sz="2400" dirty="0">
              <a:solidFill>
                <a:schemeClr val="tx2"/>
              </a:solidFill>
              <a:latin typeface="Comic Sans MS" charset="0"/>
            </a:endParaRPr>
          </a:p>
          <a:p>
            <a:pPr algn="ctr"/>
            <a:r>
              <a:rPr lang="en-US" sz="2400" dirty="0">
                <a:solidFill>
                  <a:schemeClr val="tx2"/>
                </a:solidFill>
                <a:latin typeface="Comic Sans MS" charset="0"/>
              </a:rPr>
              <a:t>So, for the sake of science, GEM, please let’s go back to Snowmass!</a:t>
            </a:r>
          </a:p>
          <a:p>
            <a:pPr algn="ctr"/>
            <a:endParaRPr lang="en-US" sz="2400" dirty="0">
              <a:solidFill>
                <a:schemeClr val="tx2"/>
              </a:solidFill>
              <a:latin typeface="Comic Sans MS" charset="0"/>
            </a:endParaRPr>
          </a:p>
          <a:p>
            <a:pPr algn="ctr"/>
            <a:r>
              <a:rPr lang="en-US" sz="2400" dirty="0">
                <a:solidFill>
                  <a:schemeClr val="tx2"/>
                </a:solidFill>
                <a:latin typeface="Comic Sans MS" charset="0"/>
              </a:rPr>
              <a:t>Thank You!</a:t>
            </a:r>
          </a:p>
          <a:p>
            <a:pPr algn="ctr"/>
            <a:endParaRPr lang="en-US" sz="2400" dirty="0">
              <a:solidFill>
                <a:schemeClr val="tx2"/>
              </a:solidFill>
              <a:latin typeface="Comic Sans MS" charset="0"/>
            </a:endParaRPr>
          </a:p>
        </p:txBody>
      </p:sp>
    </p:spTree>
    <p:extLst>
      <p:ext uri="{BB962C8B-B14F-4D97-AF65-F5344CB8AC3E}">
        <p14:creationId xmlns:p14="http://schemas.microsoft.com/office/powerpoint/2010/main" val="214696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Box 9"/>
          <p:cNvSpPr txBox="1">
            <a:spLocks noChangeArrowheads="1"/>
          </p:cNvSpPr>
          <p:nvPr/>
        </p:nvSpPr>
        <p:spPr bwMode="auto">
          <a:xfrm>
            <a:off x="533400" y="113436"/>
            <a:ext cx="83058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gn="ctr" eaLnBrk="1" hangingPunct="1"/>
            <a:r>
              <a:rPr lang="en-US" dirty="0">
                <a:latin typeface="Comic Sans MS" charset="0"/>
                <a:cs typeface="Comic Sans MS" charset="0"/>
              </a:rPr>
              <a:t>The magnetic field</a:t>
            </a:r>
          </a:p>
        </p:txBody>
      </p:sp>
      <p:sp>
        <p:nvSpPr>
          <p:cNvPr id="2" name="TextBox 1">
            <a:extLst>
              <a:ext uri="{FF2B5EF4-FFF2-40B4-BE49-F238E27FC236}">
                <a16:creationId xmlns:a16="http://schemas.microsoft.com/office/drawing/2014/main" id="{509077E8-BA21-AE41-9B4D-61522E96AB94}"/>
              </a:ext>
            </a:extLst>
          </p:cNvPr>
          <p:cNvSpPr txBox="1"/>
          <p:nvPr/>
        </p:nvSpPr>
        <p:spPr>
          <a:xfrm>
            <a:off x="457200" y="990600"/>
            <a:ext cx="8305800" cy="3170099"/>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Comic Sans MS" panose="030F0902030302020204" pitchFamily="66" charset="0"/>
              </a:rPr>
              <a:t>Classic picture:  lobes, plasma sheet, current sheet.</a:t>
            </a:r>
          </a:p>
          <a:p>
            <a:pPr marL="457200" indent="-457200">
              <a:buFont typeface="Arial" panose="020B0604020202020204" pitchFamily="34" charset="0"/>
              <a:buChar char="•"/>
            </a:pPr>
            <a:r>
              <a:rPr lang="en-US" sz="2000" dirty="0">
                <a:latin typeface="Comic Sans MS" panose="030F0902030302020204" pitchFamily="66" charset="0"/>
              </a:rPr>
              <a:t>Classic model:  come up with some current sheets, calculate B</a:t>
            </a:r>
          </a:p>
          <a:p>
            <a:pPr marL="457200" indent="-457200">
              <a:buFont typeface="Arial" panose="020B0604020202020204" pitchFamily="34" charset="0"/>
              <a:buChar char="•"/>
            </a:pPr>
            <a:r>
              <a:rPr lang="en-US" sz="2000" dirty="0">
                <a:latin typeface="Comic Sans MS" panose="030F0902030302020204" pitchFamily="66" charset="0"/>
              </a:rPr>
              <a:t>Or:  fit data to a mathematical description: </a:t>
            </a:r>
            <a:r>
              <a:rPr lang="en-US" sz="2000" dirty="0" err="1">
                <a:latin typeface="Comic Sans MS" panose="030F0902030302020204" pitchFamily="66" charset="0"/>
              </a:rPr>
              <a:t>Tsyganenko</a:t>
            </a:r>
            <a:r>
              <a:rPr lang="en-US" sz="2000" dirty="0">
                <a:latin typeface="Comic Sans MS" panose="030F0902030302020204" pitchFamily="66" charset="0"/>
              </a:rPr>
              <a:t> and others for 5 decades.  Improve for events.</a:t>
            </a:r>
          </a:p>
          <a:p>
            <a:pPr marL="457200" indent="-457200">
              <a:buFont typeface="Arial" panose="020B0604020202020204" pitchFamily="34" charset="0"/>
              <a:buChar char="•"/>
            </a:pPr>
            <a:r>
              <a:rPr lang="en-US" sz="2000" dirty="0">
                <a:latin typeface="Comic Sans MS" panose="030F0902030302020204" pitchFamily="66" charset="0"/>
              </a:rPr>
              <a:t>Or a pressure equilibrium:  make sure p is constant on field lines: </a:t>
            </a:r>
            <a:r>
              <a:rPr lang="en-US" sz="2000" dirty="0" err="1">
                <a:latin typeface="Comic Sans MS" panose="030F0902030302020204" pitchFamily="66" charset="0"/>
              </a:rPr>
              <a:t>Birn</a:t>
            </a:r>
            <a:r>
              <a:rPr lang="en-US" sz="2000" dirty="0">
                <a:latin typeface="Comic Sans MS" panose="030F0902030302020204" pitchFamily="66" charset="0"/>
              </a:rPr>
              <a:t> et al., Rice group (numerical), …</a:t>
            </a:r>
            <a:br>
              <a:rPr lang="en-US" sz="2000" dirty="0">
                <a:latin typeface="Comic Sans MS" panose="030F0902030302020204" pitchFamily="66" charset="0"/>
              </a:rPr>
            </a:br>
            <a:br>
              <a:rPr lang="en-US" sz="2000" dirty="0">
                <a:latin typeface="Comic Sans MS" panose="030F0902030302020204" pitchFamily="66" charset="0"/>
              </a:rPr>
            </a:br>
            <a:br>
              <a:rPr lang="en-US" sz="2000" dirty="0">
                <a:latin typeface="Comic Sans MS" panose="030F0902030302020204" pitchFamily="66" charset="0"/>
              </a:rPr>
            </a:br>
            <a:br>
              <a:rPr lang="en-US" sz="2000" dirty="0">
                <a:latin typeface="Comic Sans MS" panose="030F0902030302020204" pitchFamily="66" charset="0"/>
              </a:rPr>
            </a:br>
            <a:endParaRPr lang="en-US" sz="2000" dirty="0">
              <a:latin typeface="Comic Sans MS" panose="030F0902030302020204" pitchFamily="66" charset="0"/>
            </a:endParaRPr>
          </a:p>
        </p:txBody>
      </p:sp>
      <p:pic>
        <p:nvPicPr>
          <p:cNvPr id="5" name="Picture 4">
            <a:extLst>
              <a:ext uri="{FF2B5EF4-FFF2-40B4-BE49-F238E27FC236}">
                <a16:creationId xmlns:a16="http://schemas.microsoft.com/office/drawing/2014/main" id="{245D2074-9FA2-FC4C-86E4-E52B38081DC9}"/>
              </a:ext>
            </a:extLst>
          </p:cNvPr>
          <p:cNvPicPr>
            <a:picLocks noChangeAspect="1"/>
          </p:cNvPicPr>
          <p:nvPr/>
        </p:nvPicPr>
        <p:blipFill>
          <a:blip r:embed="rId3"/>
          <a:stretch>
            <a:fillRect/>
          </a:stretch>
        </p:blipFill>
        <p:spPr>
          <a:xfrm>
            <a:off x="952500" y="3048000"/>
            <a:ext cx="7315200" cy="3050889"/>
          </a:xfrm>
          <a:prstGeom prst="rect">
            <a:avLst/>
          </a:prstGeom>
        </p:spPr>
      </p:pic>
      <p:sp>
        <p:nvSpPr>
          <p:cNvPr id="6" name="TextBox 5">
            <a:extLst>
              <a:ext uri="{FF2B5EF4-FFF2-40B4-BE49-F238E27FC236}">
                <a16:creationId xmlns:a16="http://schemas.microsoft.com/office/drawing/2014/main" id="{55A28FB8-FB05-0744-BE80-8B554CC9D632}"/>
              </a:ext>
            </a:extLst>
          </p:cNvPr>
          <p:cNvSpPr txBox="1"/>
          <p:nvPr/>
        </p:nvSpPr>
        <p:spPr>
          <a:xfrm>
            <a:off x="1962443" y="6400800"/>
            <a:ext cx="2615909" cy="307777"/>
          </a:xfrm>
          <a:prstGeom prst="rect">
            <a:avLst/>
          </a:prstGeom>
          <a:noFill/>
        </p:spPr>
        <p:txBody>
          <a:bodyPr wrap="none" rtlCol="0">
            <a:spAutoFit/>
          </a:bodyPr>
          <a:lstStyle/>
          <a:p>
            <a:r>
              <a:rPr lang="en-US" sz="1400" dirty="0">
                <a:latin typeface="Helvetica" pitchFamily="2" charset="0"/>
              </a:rPr>
              <a:t>From N. </a:t>
            </a:r>
            <a:r>
              <a:rPr lang="en-US" sz="1400" dirty="0" err="1">
                <a:latin typeface="Helvetica" pitchFamily="2" charset="0"/>
              </a:rPr>
              <a:t>Tsyganenko’s</a:t>
            </a:r>
            <a:r>
              <a:rPr lang="en-US" sz="1400" dirty="0">
                <a:latin typeface="Helvetica" pitchFamily="2" charset="0"/>
              </a:rPr>
              <a:t> website</a:t>
            </a:r>
          </a:p>
        </p:txBody>
      </p:sp>
    </p:spTree>
    <p:extLst>
      <p:ext uri="{BB962C8B-B14F-4D97-AF65-F5344CB8AC3E}">
        <p14:creationId xmlns:p14="http://schemas.microsoft.com/office/powerpoint/2010/main" val="324804207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Box 9"/>
          <p:cNvSpPr txBox="1">
            <a:spLocks noChangeArrowheads="1"/>
          </p:cNvSpPr>
          <p:nvPr/>
        </p:nvSpPr>
        <p:spPr bwMode="auto">
          <a:xfrm>
            <a:off x="533400" y="113436"/>
            <a:ext cx="83058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gn="ctr" eaLnBrk="1" hangingPunct="1"/>
            <a:r>
              <a:rPr lang="en-US" dirty="0">
                <a:latin typeface="Comic Sans MS" charset="0"/>
                <a:cs typeface="Comic Sans MS" charset="0"/>
              </a:rPr>
              <a:t>But it is not so smooth</a:t>
            </a:r>
          </a:p>
        </p:txBody>
      </p:sp>
      <p:sp>
        <p:nvSpPr>
          <p:cNvPr id="2" name="TextBox 1">
            <a:extLst>
              <a:ext uri="{FF2B5EF4-FFF2-40B4-BE49-F238E27FC236}">
                <a16:creationId xmlns:a16="http://schemas.microsoft.com/office/drawing/2014/main" id="{509077E8-BA21-AE41-9B4D-61522E96AB94}"/>
              </a:ext>
            </a:extLst>
          </p:cNvPr>
          <p:cNvSpPr txBox="1"/>
          <p:nvPr/>
        </p:nvSpPr>
        <p:spPr>
          <a:xfrm>
            <a:off x="507609" y="740831"/>
            <a:ext cx="5029200" cy="2246769"/>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Comic Sans MS" panose="030F0902030302020204" pitchFamily="66" charset="0"/>
              </a:rPr>
              <a:t>The lobes tend to be smooth with very low plasma beta</a:t>
            </a:r>
          </a:p>
          <a:p>
            <a:pPr marL="457200" indent="-457200">
              <a:buFont typeface="Arial" panose="020B0604020202020204" pitchFamily="34" charset="0"/>
              <a:buChar char="•"/>
            </a:pPr>
            <a:r>
              <a:rPr lang="en-US" sz="2000" dirty="0">
                <a:latin typeface="Comic Sans MS" panose="030F0902030302020204" pitchFamily="66" charset="0"/>
              </a:rPr>
              <a:t>Transient perturbations come either from the outside of from the plasma sheath</a:t>
            </a:r>
          </a:p>
          <a:p>
            <a:pPr marL="457200" indent="-457200">
              <a:buFont typeface="Arial" panose="020B0604020202020204" pitchFamily="34" charset="0"/>
              <a:buChar char="•"/>
            </a:pPr>
            <a:r>
              <a:rPr lang="en-US" sz="2000" dirty="0">
                <a:latin typeface="Comic Sans MS" panose="030F0902030302020204" pitchFamily="66" charset="0"/>
              </a:rPr>
              <a:t>Typical example: Transient Compression Regions (TCRs)</a:t>
            </a:r>
          </a:p>
        </p:txBody>
      </p:sp>
      <p:sp>
        <p:nvSpPr>
          <p:cNvPr id="6" name="TextBox 5">
            <a:extLst>
              <a:ext uri="{FF2B5EF4-FFF2-40B4-BE49-F238E27FC236}">
                <a16:creationId xmlns:a16="http://schemas.microsoft.com/office/drawing/2014/main" id="{55A28FB8-FB05-0744-BE80-8B554CC9D632}"/>
              </a:ext>
            </a:extLst>
          </p:cNvPr>
          <p:cNvSpPr txBox="1"/>
          <p:nvPr/>
        </p:nvSpPr>
        <p:spPr>
          <a:xfrm>
            <a:off x="3767933" y="6447121"/>
            <a:ext cx="1608133" cy="307777"/>
          </a:xfrm>
          <a:prstGeom prst="rect">
            <a:avLst/>
          </a:prstGeom>
          <a:noFill/>
        </p:spPr>
        <p:txBody>
          <a:bodyPr wrap="none" rtlCol="0">
            <a:spAutoFit/>
          </a:bodyPr>
          <a:lstStyle/>
          <a:p>
            <a:r>
              <a:rPr lang="en-US" sz="1400" dirty="0" err="1">
                <a:latin typeface="Helvetica" pitchFamily="2" charset="0"/>
              </a:rPr>
              <a:t>Slavin</a:t>
            </a:r>
            <a:r>
              <a:rPr lang="en-US" sz="1400" dirty="0">
                <a:latin typeface="Helvetica" pitchFamily="2" charset="0"/>
              </a:rPr>
              <a:t> et al., 2003</a:t>
            </a:r>
          </a:p>
        </p:txBody>
      </p:sp>
      <p:pic>
        <p:nvPicPr>
          <p:cNvPr id="4" name="Picture 3">
            <a:extLst>
              <a:ext uri="{FF2B5EF4-FFF2-40B4-BE49-F238E27FC236}">
                <a16:creationId xmlns:a16="http://schemas.microsoft.com/office/drawing/2014/main" id="{CE3474C6-289B-D04B-A386-679023192189}"/>
              </a:ext>
            </a:extLst>
          </p:cNvPr>
          <p:cNvPicPr>
            <a:picLocks noChangeAspect="1"/>
          </p:cNvPicPr>
          <p:nvPr/>
        </p:nvPicPr>
        <p:blipFill>
          <a:blip r:embed="rId3"/>
          <a:stretch>
            <a:fillRect/>
          </a:stretch>
        </p:blipFill>
        <p:spPr>
          <a:xfrm>
            <a:off x="533400" y="3234402"/>
            <a:ext cx="3893792" cy="2867247"/>
          </a:xfrm>
          <a:prstGeom prst="rect">
            <a:avLst/>
          </a:prstGeom>
        </p:spPr>
      </p:pic>
      <p:pic>
        <p:nvPicPr>
          <p:cNvPr id="7" name="Picture 6">
            <a:extLst>
              <a:ext uri="{FF2B5EF4-FFF2-40B4-BE49-F238E27FC236}">
                <a16:creationId xmlns:a16="http://schemas.microsoft.com/office/drawing/2014/main" id="{2F5DC136-8A3D-AD40-97B7-29B1BE29708C}"/>
              </a:ext>
            </a:extLst>
          </p:cNvPr>
          <p:cNvPicPr>
            <a:picLocks noChangeAspect="1"/>
          </p:cNvPicPr>
          <p:nvPr/>
        </p:nvPicPr>
        <p:blipFill>
          <a:blip r:embed="rId4"/>
          <a:stretch>
            <a:fillRect/>
          </a:stretch>
        </p:blipFill>
        <p:spPr>
          <a:xfrm>
            <a:off x="6005861" y="762000"/>
            <a:ext cx="2680939" cy="3127762"/>
          </a:xfrm>
          <a:prstGeom prst="rect">
            <a:avLst/>
          </a:prstGeom>
        </p:spPr>
      </p:pic>
      <p:pic>
        <p:nvPicPr>
          <p:cNvPr id="8" name="Picture 7">
            <a:extLst>
              <a:ext uri="{FF2B5EF4-FFF2-40B4-BE49-F238E27FC236}">
                <a16:creationId xmlns:a16="http://schemas.microsoft.com/office/drawing/2014/main" id="{C469EFA6-50F6-5C4A-A5A3-1ACD4DCB0E0A}"/>
              </a:ext>
            </a:extLst>
          </p:cNvPr>
          <p:cNvPicPr>
            <a:picLocks noChangeAspect="1"/>
          </p:cNvPicPr>
          <p:nvPr/>
        </p:nvPicPr>
        <p:blipFill>
          <a:blip r:embed="rId5"/>
          <a:stretch>
            <a:fillRect/>
          </a:stretch>
        </p:blipFill>
        <p:spPr>
          <a:xfrm>
            <a:off x="6005861" y="3965377"/>
            <a:ext cx="2680938" cy="2743200"/>
          </a:xfrm>
          <a:prstGeom prst="rect">
            <a:avLst/>
          </a:prstGeom>
        </p:spPr>
      </p:pic>
    </p:spTree>
    <p:extLst>
      <p:ext uri="{BB962C8B-B14F-4D97-AF65-F5344CB8AC3E}">
        <p14:creationId xmlns:p14="http://schemas.microsoft.com/office/powerpoint/2010/main" val="90369246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Box 9"/>
          <p:cNvSpPr txBox="1">
            <a:spLocks noChangeArrowheads="1"/>
          </p:cNvSpPr>
          <p:nvPr/>
        </p:nvSpPr>
        <p:spPr bwMode="auto">
          <a:xfrm>
            <a:off x="533400" y="113436"/>
            <a:ext cx="83058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gn="ctr" eaLnBrk="1" hangingPunct="1"/>
            <a:r>
              <a:rPr lang="en-US" dirty="0">
                <a:latin typeface="Comic Sans MS" charset="0"/>
                <a:cs typeface="Comic Sans MS" charset="0"/>
              </a:rPr>
              <a:t>And the plasma sheet is often a mess</a:t>
            </a:r>
          </a:p>
        </p:txBody>
      </p:sp>
      <p:sp>
        <p:nvSpPr>
          <p:cNvPr id="2" name="TextBox 1">
            <a:extLst>
              <a:ext uri="{FF2B5EF4-FFF2-40B4-BE49-F238E27FC236}">
                <a16:creationId xmlns:a16="http://schemas.microsoft.com/office/drawing/2014/main" id="{509077E8-BA21-AE41-9B4D-61522E96AB94}"/>
              </a:ext>
            </a:extLst>
          </p:cNvPr>
          <p:cNvSpPr txBox="1"/>
          <p:nvPr/>
        </p:nvSpPr>
        <p:spPr>
          <a:xfrm>
            <a:off x="152400" y="750073"/>
            <a:ext cx="5410200" cy="3246299"/>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Comic Sans MS" panose="030F0902030302020204" pitchFamily="66" charset="0"/>
              </a:rPr>
              <a:t>Almost always the plasma sheet is ‘turbulent.’ </a:t>
            </a:r>
          </a:p>
          <a:p>
            <a:pPr marL="457200" indent="-457200">
              <a:buFont typeface="Arial" panose="020B0604020202020204" pitchFamily="34" charset="0"/>
              <a:buChar char="•"/>
            </a:pPr>
            <a:r>
              <a:rPr lang="en-US" sz="2000" dirty="0">
                <a:latin typeface="Comic Sans MS" panose="030F0902030302020204" pitchFamily="66" charset="0"/>
              </a:rPr>
              <a:t>But the turbulence may be quite atypical.</a:t>
            </a:r>
          </a:p>
          <a:p>
            <a:pPr marL="457200" indent="-457200">
              <a:buFont typeface="Arial" panose="020B0604020202020204" pitchFamily="34" charset="0"/>
              <a:buChar char="•"/>
            </a:pPr>
            <a:r>
              <a:rPr lang="en-US" sz="2000" dirty="0">
                <a:latin typeface="Comic Sans MS" panose="030F0902030302020204" pitchFamily="66" charset="0"/>
              </a:rPr>
              <a:t>Because of the magnetic field, turbulent eddies are suppressed.</a:t>
            </a:r>
          </a:p>
          <a:p>
            <a:pPr marL="457200" indent="-457200">
              <a:buFont typeface="Arial" panose="020B0604020202020204" pitchFamily="34" charset="0"/>
              <a:buChar char="•"/>
            </a:pPr>
            <a:r>
              <a:rPr lang="en-US" sz="2000" dirty="0">
                <a:latin typeface="Comic Sans MS" panose="030F0902030302020204" pitchFamily="66" charset="0"/>
              </a:rPr>
              <a:t>The turbulence is confined to a box.</a:t>
            </a:r>
          </a:p>
          <a:p>
            <a:pPr marL="457200" indent="-457200">
              <a:buFont typeface="Arial" panose="020B0604020202020204" pitchFamily="34" charset="0"/>
              <a:buChar char="•"/>
            </a:pPr>
            <a:r>
              <a:rPr lang="en-US" sz="2000" dirty="0">
                <a:latin typeface="Comic Sans MS" panose="030F0902030302020204" pitchFamily="66" charset="0"/>
              </a:rPr>
              <a:t>The field lines are connected to the ionosphere </a:t>
            </a:r>
            <a:r>
              <a:rPr lang="en-US" sz="2000" dirty="0">
                <a:latin typeface="Comic Sans MS" panose="030F0902030302020204" pitchFamily="66" charset="0"/>
                <a:sym typeface="Wingdings" pitchFamily="2" charset="2"/>
              </a:rPr>
              <a:t> special </a:t>
            </a:r>
            <a:r>
              <a:rPr lang="en-US" sz="2000" dirty="0" err="1">
                <a:latin typeface="Comic Sans MS" panose="030F0902030302020204" pitchFamily="66" charset="0"/>
                <a:sym typeface="Wingdings" pitchFamily="2" charset="2"/>
              </a:rPr>
              <a:t>b.c.</a:t>
            </a:r>
            <a:r>
              <a:rPr lang="en-US" sz="2000" dirty="0">
                <a:latin typeface="Comic Sans MS" panose="030F0902030302020204" pitchFamily="66" charset="0"/>
                <a:sym typeface="Wingdings" pitchFamily="2" charset="2"/>
              </a:rPr>
              <a:t> with wave reflection.</a:t>
            </a:r>
            <a:endParaRPr lang="en-US" sz="2000" dirty="0">
              <a:latin typeface="Comic Sans MS" panose="030F0902030302020204" pitchFamily="66" charset="0"/>
            </a:endParaRPr>
          </a:p>
        </p:txBody>
      </p:sp>
      <p:sp>
        <p:nvSpPr>
          <p:cNvPr id="6" name="TextBox 5">
            <a:extLst>
              <a:ext uri="{FF2B5EF4-FFF2-40B4-BE49-F238E27FC236}">
                <a16:creationId xmlns:a16="http://schemas.microsoft.com/office/drawing/2014/main" id="{55A28FB8-FB05-0744-BE80-8B554CC9D632}"/>
              </a:ext>
            </a:extLst>
          </p:cNvPr>
          <p:cNvSpPr txBox="1"/>
          <p:nvPr/>
        </p:nvSpPr>
        <p:spPr>
          <a:xfrm>
            <a:off x="5486400" y="5869950"/>
            <a:ext cx="2284600" cy="307777"/>
          </a:xfrm>
          <a:prstGeom prst="rect">
            <a:avLst/>
          </a:prstGeom>
          <a:noFill/>
        </p:spPr>
        <p:txBody>
          <a:bodyPr wrap="none" rtlCol="0">
            <a:spAutoFit/>
          </a:bodyPr>
          <a:lstStyle/>
          <a:p>
            <a:r>
              <a:rPr lang="en-US" sz="1400" dirty="0" err="1">
                <a:latin typeface="Helvetica" pitchFamily="2" charset="0"/>
              </a:rPr>
              <a:t>Borovsky</a:t>
            </a:r>
            <a:r>
              <a:rPr lang="en-US" sz="1400" dirty="0">
                <a:latin typeface="Helvetica" pitchFamily="2" charset="0"/>
              </a:rPr>
              <a:t> &amp; </a:t>
            </a:r>
            <a:r>
              <a:rPr lang="en-US" sz="1400" dirty="0" err="1">
                <a:latin typeface="Helvetica" pitchFamily="2" charset="0"/>
              </a:rPr>
              <a:t>Funsten</a:t>
            </a:r>
            <a:r>
              <a:rPr lang="en-US" sz="1400" dirty="0">
                <a:latin typeface="Helvetica" pitchFamily="2" charset="0"/>
              </a:rPr>
              <a:t>, 2003</a:t>
            </a:r>
          </a:p>
        </p:txBody>
      </p:sp>
      <p:pic>
        <p:nvPicPr>
          <p:cNvPr id="3" name="Picture 2">
            <a:extLst>
              <a:ext uri="{FF2B5EF4-FFF2-40B4-BE49-F238E27FC236}">
                <a16:creationId xmlns:a16="http://schemas.microsoft.com/office/drawing/2014/main" id="{665E161A-F419-0043-A413-28D5B4562F86}"/>
              </a:ext>
            </a:extLst>
          </p:cNvPr>
          <p:cNvPicPr>
            <a:picLocks noChangeAspect="1"/>
          </p:cNvPicPr>
          <p:nvPr/>
        </p:nvPicPr>
        <p:blipFill>
          <a:blip r:embed="rId3"/>
          <a:stretch>
            <a:fillRect/>
          </a:stretch>
        </p:blipFill>
        <p:spPr>
          <a:xfrm>
            <a:off x="843475" y="4343400"/>
            <a:ext cx="3842825" cy="2266784"/>
          </a:xfrm>
          <a:prstGeom prst="rect">
            <a:avLst/>
          </a:prstGeom>
        </p:spPr>
      </p:pic>
      <p:pic>
        <p:nvPicPr>
          <p:cNvPr id="4" name="Picture 3">
            <a:extLst>
              <a:ext uri="{FF2B5EF4-FFF2-40B4-BE49-F238E27FC236}">
                <a16:creationId xmlns:a16="http://schemas.microsoft.com/office/drawing/2014/main" id="{39BE9B1C-C9B0-4246-9853-97CD4CDDCDD8}"/>
              </a:ext>
            </a:extLst>
          </p:cNvPr>
          <p:cNvPicPr>
            <a:picLocks noChangeAspect="1"/>
          </p:cNvPicPr>
          <p:nvPr/>
        </p:nvPicPr>
        <p:blipFill>
          <a:blip r:embed="rId4"/>
          <a:stretch>
            <a:fillRect/>
          </a:stretch>
        </p:blipFill>
        <p:spPr>
          <a:xfrm>
            <a:off x="5638800" y="990599"/>
            <a:ext cx="3276601" cy="4592703"/>
          </a:xfrm>
          <a:prstGeom prst="rect">
            <a:avLst/>
          </a:prstGeom>
        </p:spPr>
      </p:pic>
    </p:spTree>
    <p:extLst>
      <p:ext uri="{BB962C8B-B14F-4D97-AF65-F5344CB8AC3E}">
        <p14:creationId xmlns:p14="http://schemas.microsoft.com/office/powerpoint/2010/main" val="183265266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Box 9"/>
          <p:cNvSpPr txBox="1">
            <a:spLocks noChangeArrowheads="1"/>
          </p:cNvSpPr>
          <p:nvPr/>
        </p:nvSpPr>
        <p:spPr bwMode="auto">
          <a:xfrm>
            <a:off x="533400" y="113436"/>
            <a:ext cx="83058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gn="ctr" eaLnBrk="1" hangingPunct="1"/>
            <a:r>
              <a:rPr lang="en-US" dirty="0">
                <a:latin typeface="Comic Sans MS" charset="0"/>
                <a:cs typeface="Comic Sans MS" charset="0"/>
              </a:rPr>
              <a:t>What kind of a mess?</a:t>
            </a:r>
          </a:p>
        </p:txBody>
      </p:sp>
      <p:sp>
        <p:nvSpPr>
          <p:cNvPr id="2" name="TextBox 1">
            <a:extLst>
              <a:ext uri="{FF2B5EF4-FFF2-40B4-BE49-F238E27FC236}">
                <a16:creationId xmlns:a16="http://schemas.microsoft.com/office/drawing/2014/main" id="{509077E8-BA21-AE41-9B4D-61522E96AB94}"/>
              </a:ext>
            </a:extLst>
          </p:cNvPr>
          <p:cNvSpPr txBox="1"/>
          <p:nvPr/>
        </p:nvSpPr>
        <p:spPr>
          <a:xfrm>
            <a:off x="152400" y="1010472"/>
            <a:ext cx="8686800" cy="4401205"/>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Comic Sans MS" panose="030F0902030302020204" pitchFamily="66" charset="0"/>
              </a:rPr>
              <a:t>Nature of the turbulence:  Eddies or waves?</a:t>
            </a:r>
          </a:p>
          <a:p>
            <a:pPr marL="457200" indent="-457200">
              <a:buFont typeface="Arial" panose="020B0604020202020204" pitchFamily="34" charset="0"/>
              <a:buChar char="•"/>
            </a:pPr>
            <a:r>
              <a:rPr lang="en-US" sz="2000" dirty="0">
                <a:latin typeface="Comic Sans MS" panose="030F0902030302020204" pitchFamily="66" charset="0"/>
              </a:rPr>
              <a:t>What kind of waves? Alfven? Slow mode? </a:t>
            </a:r>
            <a:r>
              <a:rPr lang="en-US" sz="2000" dirty="0" err="1">
                <a:latin typeface="Comic Sans MS" panose="030F0902030302020204" pitchFamily="66" charset="0"/>
              </a:rPr>
              <a:t>Magnetosonic</a:t>
            </a:r>
            <a:r>
              <a:rPr lang="en-US" sz="2000" dirty="0">
                <a:latin typeface="Comic Sans MS" panose="030F0902030302020204" pitchFamily="66" charset="0"/>
              </a:rPr>
              <a:t>?</a:t>
            </a:r>
          </a:p>
          <a:p>
            <a:pPr marL="457200" indent="-457200">
              <a:buFont typeface="Arial" panose="020B0604020202020204" pitchFamily="34" charset="0"/>
              <a:buChar char="•"/>
            </a:pPr>
            <a:r>
              <a:rPr lang="en-US" sz="2000" dirty="0">
                <a:latin typeface="Comic Sans MS" panose="030F0902030302020204" pitchFamily="66" charset="0"/>
              </a:rPr>
              <a:t>What drives it? Flow shear (BBFs, KH)? MHD instabilities? Firehose instability? Mirror instability? Kinetic instabilities? Direct driving by solar wind?</a:t>
            </a:r>
          </a:p>
          <a:p>
            <a:pPr marL="457200" indent="-457200">
              <a:buFont typeface="Arial" panose="020B0604020202020204" pitchFamily="34" charset="0"/>
              <a:buChar char="•"/>
            </a:pPr>
            <a:r>
              <a:rPr lang="en-US" sz="2000" dirty="0">
                <a:latin typeface="Comic Sans MS" panose="030F0902030302020204" pitchFamily="66" charset="0"/>
              </a:rPr>
              <a:t>Consequences:  anomalous diffusion, (Taylor) viscosity, and resistivity.  Plasma mixing. Tangled field + chaotic particle orbits (percolation). Particle acceleration.</a:t>
            </a:r>
          </a:p>
          <a:p>
            <a:pPr marL="457200" indent="-457200">
              <a:buFont typeface="Arial" panose="020B0604020202020204" pitchFamily="34" charset="0"/>
              <a:buChar char="•"/>
            </a:pPr>
            <a:r>
              <a:rPr lang="en-US" sz="2000" dirty="0">
                <a:latin typeface="Comic Sans MS" panose="030F0902030302020204" pitchFamily="66" charset="0"/>
                <a:sym typeface="Wingdings" pitchFamily="2" charset="2"/>
              </a:rPr>
              <a:t>Dissipation and energy loss:  kinetic dissipation at small scales (SW like), energy dumped into the ionosphere (Alfvenic), energy going out the back of the tail (vortex shedding), energy injected into the inner magnetosphere.</a:t>
            </a:r>
          </a:p>
          <a:p>
            <a:pPr marL="457200" indent="-457200">
              <a:buFont typeface="Arial" panose="020B0604020202020204" pitchFamily="34" charset="0"/>
              <a:buChar char="•"/>
            </a:pPr>
            <a:r>
              <a:rPr lang="en-US" sz="2000" dirty="0">
                <a:latin typeface="Comic Sans MS" panose="030F0902030302020204" pitchFamily="66" charset="0"/>
                <a:sym typeface="Wingdings" pitchFamily="2" charset="2"/>
              </a:rPr>
              <a:t>It’s definitely not classical homogeneous turbulence!</a:t>
            </a:r>
          </a:p>
          <a:p>
            <a:pPr marL="457200" indent="-457200">
              <a:buFont typeface="Arial" panose="020B0604020202020204" pitchFamily="34" charset="0"/>
              <a:buChar char="•"/>
            </a:pPr>
            <a:r>
              <a:rPr lang="en-US" sz="2000" dirty="0">
                <a:latin typeface="Comic Sans MS" panose="030F0902030302020204" pitchFamily="66" charset="0"/>
                <a:sym typeface="Wingdings" pitchFamily="2" charset="2"/>
              </a:rPr>
              <a:t>Much work to do and a 100+ constellation mission would surely help!</a:t>
            </a:r>
            <a:endParaRPr lang="en-US" sz="2000" dirty="0">
              <a:latin typeface="Comic Sans MS" panose="030F0902030302020204" pitchFamily="66" charset="0"/>
            </a:endParaRPr>
          </a:p>
        </p:txBody>
      </p:sp>
    </p:spTree>
    <p:extLst>
      <p:ext uri="{BB962C8B-B14F-4D97-AF65-F5344CB8AC3E}">
        <p14:creationId xmlns:p14="http://schemas.microsoft.com/office/powerpoint/2010/main" val="32478346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Box 9"/>
          <p:cNvSpPr txBox="1">
            <a:spLocks noChangeArrowheads="1"/>
          </p:cNvSpPr>
          <p:nvPr/>
        </p:nvSpPr>
        <p:spPr bwMode="auto">
          <a:xfrm>
            <a:off x="533400" y="113436"/>
            <a:ext cx="83058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gn="ctr" eaLnBrk="1" hangingPunct="1"/>
            <a:r>
              <a:rPr lang="en-US" dirty="0">
                <a:latin typeface="Comic Sans MS" charset="0"/>
                <a:cs typeface="Comic Sans MS" charset="0"/>
              </a:rPr>
              <a:t>How does the plasma get in?</a:t>
            </a:r>
          </a:p>
        </p:txBody>
      </p:sp>
      <p:sp>
        <p:nvSpPr>
          <p:cNvPr id="2" name="TextBox 1">
            <a:extLst>
              <a:ext uri="{FF2B5EF4-FFF2-40B4-BE49-F238E27FC236}">
                <a16:creationId xmlns:a16="http://schemas.microsoft.com/office/drawing/2014/main" id="{509077E8-BA21-AE41-9B4D-61522E96AB94}"/>
              </a:ext>
            </a:extLst>
          </p:cNvPr>
          <p:cNvSpPr txBox="1"/>
          <p:nvPr/>
        </p:nvSpPr>
        <p:spPr>
          <a:xfrm>
            <a:off x="152400" y="1010472"/>
            <a:ext cx="8686800" cy="1323439"/>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Comic Sans MS" panose="030F0902030302020204" pitchFamily="66" charset="0"/>
              </a:rPr>
              <a:t>The ionosphere is one source. Polar wind. Cusp ion fountain.</a:t>
            </a:r>
          </a:p>
          <a:p>
            <a:pPr marL="457200" indent="-457200">
              <a:buFont typeface="Arial" panose="020B0604020202020204" pitchFamily="34" charset="0"/>
              <a:buChar char="•"/>
            </a:pPr>
            <a:r>
              <a:rPr lang="en-US" sz="2000" dirty="0">
                <a:latin typeface="Comic Sans MS" panose="030F0902030302020204" pitchFamily="66" charset="0"/>
              </a:rPr>
              <a:t>Oxygen, or He3/He4 can be used as a tracer.</a:t>
            </a:r>
          </a:p>
          <a:p>
            <a:pPr marL="457200" indent="-457200">
              <a:buFont typeface="Arial" panose="020B0604020202020204" pitchFamily="34" charset="0"/>
              <a:buChar char="•"/>
            </a:pPr>
            <a:r>
              <a:rPr lang="en-US" sz="2000" dirty="0">
                <a:latin typeface="Comic Sans MS" panose="030F0902030302020204" pitchFamily="66" charset="0"/>
              </a:rPr>
              <a:t>O+ concentration is small during quiet times (a few percent) and rises during active times and with solar activity (F10.7).</a:t>
            </a:r>
          </a:p>
        </p:txBody>
      </p:sp>
      <p:pic>
        <p:nvPicPr>
          <p:cNvPr id="3" name="Picture 2">
            <a:extLst>
              <a:ext uri="{FF2B5EF4-FFF2-40B4-BE49-F238E27FC236}">
                <a16:creationId xmlns:a16="http://schemas.microsoft.com/office/drawing/2014/main" id="{5455F4C9-3692-4248-87BB-031ACC2CBCFA}"/>
              </a:ext>
            </a:extLst>
          </p:cNvPr>
          <p:cNvPicPr>
            <a:picLocks noChangeAspect="1"/>
          </p:cNvPicPr>
          <p:nvPr/>
        </p:nvPicPr>
        <p:blipFill>
          <a:blip r:embed="rId3"/>
          <a:stretch>
            <a:fillRect/>
          </a:stretch>
        </p:blipFill>
        <p:spPr>
          <a:xfrm>
            <a:off x="3270163" y="2590800"/>
            <a:ext cx="5580760" cy="3968750"/>
          </a:xfrm>
          <a:prstGeom prst="rect">
            <a:avLst/>
          </a:prstGeom>
        </p:spPr>
      </p:pic>
      <p:sp>
        <p:nvSpPr>
          <p:cNvPr id="4" name="TextBox 3">
            <a:extLst>
              <a:ext uri="{FF2B5EF4-FFF2-40B4-BE49-F238E27FC236}">
                <a16:creationId xmlns:a16="http://schemas.microsoft.com/office/drawing/2014/main" id="{6759E006-117A-B344-ABBF-A92E54DC87E8}"/>
              </a:ext>
            </a:extLst>
          </p:cNvPr>
          <p:cNvSpPr txBox="1"/>
          <p:nvPr/>
        </p:nvSpPr>
        <p:spPr>
          <a:xfrm>
            <a:off x="611945" y="6020972"/>
            <a:ext cx="2076209"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Maggiolo &amp; Kistler 2014</a:t>
            </a:r>
          </a:p>
        </p:txBody>
      </p:sp>
    </p:spTree>
    <p:extLst>
      <p:ext uri="{BB962C8B-B14F-4D97-AF65-F5344CB8AC3E}">
        <p14:creationId xmlns:p14="http://schemas.microsoft.com/office/powerpoint/2010/main" val="78176664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Box 9"/>
          <p:cNvSpPr txBox="1">
            <a:spLocks noChangeArrowheads="1"/>
          </p:cNvSpPr>
          <p:nvPr/>
        </p:nvSpPr>
        <p:spPr bwMode="auto">
          <a:xfrm>
            <a:off x="533400" y="113436"/>
            <a:ext cx="83058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gn="ctr" eaLnBrk="1" hangingPunct="1"/>
            <a:r>
              <a:rPr lang="en-US" dirty="0">
                <a:latin typeface="Comic Sans MS" charset="0"/>
                <a:cs typeface="Comic Sans MS" charset="0"/>
              </a:rPr>
              <a:t>How does the plasma get in?</a:t>
            </a:r>
          </a:p>
        </p:txBody>
      </p:sp>
      <p:sp>
        <p:nvSpPr>
          <p:cNvPr id="2" name="TextBox 1">
            <a:extLst>
              <a:ext uri="{FF2B5EF4-FFF2-40B4-BE49-F238E27FC236}">
                <a16:creationId xmlns:a16="http://schemas.microsoft.com/office/drawing/2014/main" id="{509077E8-BA21-AE41-9B4D-61522E96AB94}"/>
              </a:ext>
            </a:extLst>
          </p:cNvPr>
          <p:cNvSpPr txBox="1"/>
          <p:nvPr/>
        </p:nvSpPr>
        <p:spPr>
          <a:xfrm>
            <a:off x="228600" y="709518"/>
            <a:ext cx="8686800" cy="2308324"/>
          </a:xfrm>
          <a:prstGeom prst="rect">
            <a:avLst/>
          </a:prstGeom>
          <a:noFill/>
        </p:spPr>
        <p:txBody>
          <a:bodyPr wrap="square" rtlCol="0">
            <a:spAutoFit/>
          </a:bodyPr>
          <a:lstStyle/>
          <a:p>
            <a:pPr marL="457200" indent="-457200">
              <a:buFont typeface="Arial" panose="020B0604020202020204" pitchFamily="34" charset="0"/>
              <a:buChar char="•"/>
            </a:pPr>
            <a:r>
              <a:rPr lang="en-US" sz="1800" dirty="0">
                <a:latin typeface="Comic Sans MS" panose="030F0902030302020204" pitchFamily="66" charset="0"/>
              </a:rPr>
              <a:t>Solar wind plasma can enter through reconnection at the dayside.</a:t>
            </a:r>
          </a:p>
          <a:p>
            <a:pPr marL="457200" indent="-457200">
              <a:buFont typeface="Arial" panose="020B0604020202020204" pitchFamily="34" charset="0"/>
              <a:buChar char="•"/>
            </a:pPr>
            <a:r>
              <a:rPr lang="en-US" sz="1800" dirty="0">
                <a:latin typeface="Comic Sans MS" panose="030F0902030302020204" pitchFamily="66" charset="0"/>
              </a:rPr>
              <a:t>Field lines loaded with solar wind plasma </a:t>
            </a:r>
            <a:r>
              <a:rPr lang="en-US" sz="1800" dirty="0" err="1">
                <a:latin typeface="Comic Sans MS" panose="030F0902030302020204" pitchFamily="66" charset="0"/>
              </a:rPr>
              <a:t>convect</a:t>
            </a:r>
            <a:r>
              <a:rPr lang="en-US" sz="1800" dirty="0">
                <a:latin typeface="Comic Sans MS" panose="030F0902030302020204" pitchFamily="66" charset="0"/>
              </a:rPr>
              <a:t> over the cusp and sink into the lobes.</a:t>
            </a:r>
          </a:p>
          <a:p>
            <a:pPr marL="457200" indent="-457200">
              <a:buFont typeface="Arial" panose="020B0604020202020204" pitchFamily="34" charset="0"/>
              <a:buChar char="•"/>
            </a:pPr>
            <a:r>
              <a:rPr lang="en-US" sz="1800" dirty="0">
                <a:latin typeface="Comic Sans MS" panose="030F0902030302020204" pitchFamily="66" charset="0"/>
              </a:rPr>
              <a:t>In MHD terms this is a slow-mode expansion fan.</a:t>
            </a:r>
          </a:p>
          <a:p>
            <a:pPr marL="457200" indent="-457200">
              <a:buFont typeface="Arial" panose="020B0604020202020204" pitchFamily="34" charset="0"/>
              <a:buChar char="•"/>
            </a:pPr>
            <a:r>
              <a:rPr lang="en-US" sz="1800" dirty="0">
                <a:latin typeface="Comic Sans MS" panose="030F0902030302020204" pitchFamily="66" charset="0"/>
              </a:rPr>
              <a:t>The plasma eventually reaches the plasma sheet and </a:t>
            </a:r>
            <a:r>
              <a:rPr lang="en-US" sz="1800" dirty="0" err="1">
                <a:latin typeface="Comic Sans MS" panose="030F0902030302020204" pitchFamily="66" charset="0"/>
              </a:rPr>
              <a:t>convects</a:t>
            </a:r>
            <a:r>
              <a:rPr lang="en-US" sz="1800" dirty="0">
                <a:latin typeface="Comic Sans MS" panose="030F0902030302020204" pitchFamily="66" charset="0"/>
              </a:rPr>
              <a:t> earthward.</a:t>
            </a:r>
          </a:p>
          <a:p>
            <a:pPr marL="457200" indent="-457200">
              <a:buFont typeface="Arial" panose="020B0604020202020204" pitchFamily="34" charset="0"/>
              <a:buChar char="•"/>
            </a:pPr>
            <a:r>
              <a:rPr lang="en-US" sz="1800" dirty="0">
                <a:latin typeface="Comic Sans MS" panose="030F0902030302020204" pitchFamily="66" charset="0"/>
              </a:rPr>
              <a:t>This makes the hot, tenuous plasma sheet (a few keV, &lt;1/cc).</a:t>
            </a:r>
          </a:p>
          <a:p>
            <a:pPr marL="457200" indent="-457200">
              <a:buFont typeface="Arial" panose="020B0604020202020204" pitchFamily="34" charset="0"/>
              <a:buChar char="•"/>
            </a:pPr>
            <a:r>
              <a:rPr lang="en-US" sz="1800" dirty="0">
                <a:latin typeface="Comic Sans MS" panose="030F0902030302020204" pitchFamily="66" charset="0"/>
              </a:rPr>
              <a:t>But it’s certainly not as 2d like in the figure.  IMF is rarely purely south, and there is probably no such thing as a stationary distant x-line.</a:t>
            </a:r>
          </a:p>
        </p:txBody>
      </p:sp>
      <p:pic>
        <p:nvPicPr>
          <p:cNvPr id="5" name="Picture 4">
            <a:extLst>
              <a:ext uri="{FF2B5EF4-FFF2-40B4-BE49-F238E27FC236}">
                <a16:creationId xmlns:a16="http://schemas.microsoft.com/office/drawing/2014/main" id="{BE8707BF-C260-C742-9205-B60B01D8DC6F}"/>
              </a:ext>
            </a:extLst>
          </p:cNvPr>
          <p:cNvPicPr>
            <a:picLocks noChangeAspect="1"/>
          </p:cNvPicPr>
          <p:nvPr/>
        </p:nvPicPr>
        <p:blipFill>
          <a:blip r:embed="rId3"/>
          <a:stretch>
            <a:fillRect/>
          </a:stretch>
        </p:blipFill>
        <p:spPr>
          <a:xfrm>
            <a:off x="990600" y="3394095"/>
            <a:ext cx="7162800" cy="3289262"/>
          </a:xfrm>
          <a:prstGeom prst="rect">
            <a:avLst/>
          </a:prstGeom>
        </p:spPr>
      </p:pic>
    </p:spTree>
    <p:extLst>
      <p:ext uri="{BB962C8B-B14F-4D97-AF65-F5344CB8AC3E}">
        <p14:creationId xmlns:p14="http://schemas.microsoft.com/office/powerpoint/2010/main" val="173832923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Box 9"/>
          <p:cNvSpPr txBox="1">
            <a:spLocks noChangeArrowheads="1"/>
          </p:cNvSpPr>
          <p:nvPr/>
        </p:nvSpPr>
        <p:spPr bwMode="auto">
          <a:xfrm>
            <a:off x="533400" y="113436"/>
            <a:ext cx="83058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charset="0"/>
                <a:ea typeface="ＭＳ Ｐゴシック" charset="0"/>
                <a:cs typeface="ＭＳ Ｐゴシック" charset="0"/>
              </a:defRPr>
            </a:lvl1pPr>
            <a:lvl2pPr marL="742950" indent="-285750" eaLnBrk="0" hangingPunct="0">
              <a:defRPr sz="3200">
                <a:solidFill>
                  <a:schemeClr val="tx1"/>
                </a:solidFill>
                <a:latin typeface="Times New Roman" charset="0"/>
                <a:ea typeface="ＭＳ Ｐゴシック" charset="0"/>
              </a:defRPr>
            </a:lvl2pPr>
            <a:lvl3pPr marL="1143000" indent="-228600" eaLnBrk="0" hangingPunct="0">
              <a:defRPr sz="3200">
                <a:solidFill>
                  <a:schemeClr val="tx1"/>
                </a:solidFill>
                <a:latin typeface="Times New Roman" charset="0"/>
                <a:ea typeface="ＭＳ Ｐゴシック" charset="0"/>
              </a:defRPr>
            </a:lvl3pPr>
            <a:lvl4pPr marL="1600200" indent="-228600" eaLnBrk="0" hangingPunct="0">
              <a:defRPr sz="3200">
                <a:solidFill>
                  <a:schemeClr val="tx1"/>
                </a:solidFill>
                <a:latin typeface="Times New Roman" charset="0"/>
                <a:ea typeface="ＭＳ Ｐゴシック" charset="0"/>
              </a:defRPr>
            </a:lvl4pPr>
            <a:lvl5pPr marL="2057400" indent="-228600" eaLnBrk="0" hangingPunct="0">
              <a:defRPr sz="32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32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32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32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3200">
                <a:solidFill>
                  <a:schemeClr val="tx1"/>
                </a:solidFill>
                <a:latin typeface="Times New Roman" charset="0"/>
                <a:ea typeface="ＭＳ Ｐゴシック" charset="0"/>
              </a:defRPr>
            </a:lvl9pPr>
          </a:lstStyle>
          <a:p>
            <a:pPr algn="ctr" eaLnBrk="1" hangingPunct="1"/>
            <a:r>
              <a:rPr lang="en-US" dirty="0">
                <a:latin typeface="Comic Sans MS" charset="0"/>
                <a:cs typeface="Comic Sans MS" charset="0"/>
              </a:rPr>
              <a:t>The Cold Dense Plasma Sheet (CDPS)</a:t>
            </a:r>
          </a:p>
        </p:txBody>
      </p:sp>
      <p:sp>
        <p:nvSpPr>
          <p:cNvPr id="2" name="TextBox 1">
            <a:extLst>
              <a:ext uri="{FF2B5EF4-FFF2-40B4-BE49-F238E27FC236}">
                <a16:creationId xmlns:a16="http://schemas.microsoft.com/office/drawing/2014/main" id="{509077E8-BA21-AE41-9B4D-61522E96AB94}"/>
              </a:ext>
            </a:extLst>
          </p:cNvPr>
          <p:cNvSpPr txBox="1"/>
          <p:nvPr/>
        </p:nvSpPr>
        <p:spPr>
          <a:xfrm>
            <a:off x="206045" y="1016421"/>
            <a:ext cx="5257800" cy="2246769"/>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Comic Sans MS" panose="030F0902030302020204" pitchFamily="66" charset="0"/>
              </a:rPr>
              <a:t>During northward IMF the plasma sheet gets colder and denser.</a:t>
            </a:r>
          </a:p>
          <a:p>
            <a:pPr marL="457200" indent="-457200">
              <a:buFont typeface="Arial" panose="020B0604020202020204" pitchFamily="34" charset="0"/>
              <a:buChar char="•"/>
            </a:pPr>
            <a:r>
              <a:rPr lang="en-US" sz="2000" dirty="0">
                <a:latin typeface="Comic Sans MS" panose="030F0902030302020204" pitchFamily="66" charset="0"/>
              </a:rPr>
              <a:t>There is mixing of cold and hot populations, and the cooling takes hours.</a:t>
            </a:r>
          </a:p>
          <a:p>
            <a:pPr marL="457200" indent="-457200">
              <a:buFont typeface="Arial" panose="020B0604020202020204" pitchFamily="34" charset="0"/>
              <a:buChar char="•"/>
            </a:pPr>
            <a:r>
              <a:rPr lang="en-US" sz="2000" dirty="0">
                <a:latin typeface="Comic Sans MS" panose="030F0902030302020204" pitchFamily="66" charset="0"/>
              </a:rPr>
              <a:t>Dual lobe reconnection, KH waves, or diffusion.</a:t>
            </a:r>
          </a:p>
        </p:txBody>
      </p:sp>
      <p:pic>
        <p:nvPicPr>
          <p:cNvPr id="3" name="Picture 2">
            <a:extLst>
              <a:ext uri="{FF2B5EF4-FFF2-40B4-BE49-F238E27FC236}">
                <a16:creationId xmlns:a16="http://schemas.microsoft.com/office/drawing/2014/main" id="{681BDDC3-1308-9546-87FF-0564F422D995}"/>
              </a:ext>
            </a:extLst>
          </p:cNvPr>
          <p:cNvPicPr>
            <a:picLocks noChangeAspect="1"/>
          </p:cNvPicPr>
          <p:nvPr/>
        </p:nvPicPr>
        <p:blipFill>
          <a:blip r:embed="rId3"/>
          <a:stretch>
            <a:fillRect/>
          </a:stretch>
        </p:blipFill>
        <p:spPr>
          <a:xfrm>
            <a:off x="5889955" y="838200"/>
            <a:ext cx="3048000" cy="3965138"/>
          </a:xfrm>
          <a:prstGeom prst="rect">
            <a:avLst/>
          </a:prstGeom>
        </p:spPr>
      </p:pic>
      <p:pic>
        <p:nvPicPr>
          <p:cNvPr id="4" name="Picture 3">
            <a:extLst>
              <a:ext uri="{FF2B5EF4-FFF2-40B4-BE49-F238E27FC236}">
                <a16:creationId xmlns:a16="http://schemas.microsoft.com/office/drawing/2014/main" id="{380E2B8A-ECA6-A445-BEF7-8FA8A4DAF0F4}"/>
              </a:ext>
            </a:extLst>
          </p:cNvPr>
          <p:cNvPicPr>
            <a:picLocks noChangeAspect="1"/>
          </p:cNvPicPr>
          <p:nvPr/>
        </p:nvPicPr>
        <p:blipFill>
          <a:blip r:embed="rId4"/>
          <a:stretch>
            <a:fillRect/>
          </a:stretch>
        </p:blipFill>
        <p:spPr>
          <a:xfrm>
            <a:off x="286886" y="3733800"/>
            <a:ext cx="3439056" cy="2895600"/>
          </a:xfrm>
          <a:prstGeom prst="rect">
            <a:avLst/>
          </a:prstGeom>
        </p:spPr>
      </p:pic>
      <p:pic>
        <p:nvPicPr>
          <p:cNvPr id="6" name="Picture 5">
            <a:extLst>
              <a:ext uri="{FF2B5EF4-FFF2-40B4-BE49-F238E27FC236}">
                <a16:creationId xmlns:a16="http://schemas.microsoft.com/office/drawing/2014/main" id="{E8537404-4E74-3A44-A957-B5EEBAEA8886}"/>
              </a:ext>
            </a:extLst>
          </p:cNvPr>
          <p:cNvPicPr>
            <a:picLocks noChangeAspect="1"/>
          </p:cNvPicPr>
          <p:nvPr/>
        </p:nvPicPr>
        <p:blipFill>
          <a:blip r:embed="rId5"/>
          <a:stretch>
            <a:fillRect/>
          </a:stretch>
        </p:blipFill>
        <p:spPr>
          <a:xfrm>
            <a:off x="4766005" y="3810000"/>
            <a:ext cx="4171950" cy="2859562"/>
          </a:xfrm>
          <a:prstGeom prst="rect">
            <a:avLst/>
          </a:prstGeom>
        </p:spPr>
      </p:pic>
      <p:sp>
        <p:nvSpPr>
          <p:cNvPr id="7" name="TextBox 6">
            <a:extLst>
              <a:ext uri="{FF2B5EF4-FFF2-40B4-BE49-F238E27FC236}">
                <a16:creationId xmlns:a16="http://schemas.microsoft.com/office/drawing/2014/main" id="{35678E80-F705-734E-9325-B70F1565D720}"/>
              </a:ext>
            </a:extLst>
          </p:cNvPr>
          <p:cNvSpPr txBox="1"/>
          <p:nvPr/>
        </p:nvSpPr>
        <p:spPr>
          <a:xfrm>
            <a:off x="3689071" y="3101561"/>
            <a:ext cx="1994457"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From Wing et al., 2014</a:t>
            </a:r>
          </a:p>
        </p:txBody>
      </p:sp>
    </p:spTree>
    <p:extLst>
      <p:ext uri="{BB962C8B-B14F-4D97-AF65-F5344CB8AC3E}">
        <p14:creationId xmlns:p14="http://schemas.microsoft.com/office/powerpoint/2010/main" val="371557811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2004:Templates:Presentations:Designs:Borealis</Template>
  <TotalTime>19839</TotalTime>
  <Words>1752</Words>
  <Application>Microsoft Macintosh PowerPoint</Application>
  <PresentationFormat>On-screen Show (4:3)</PresentationFormat>
  <Paragraphs>180</Paragraphs>
  <Slides>28</Slides>
  <Notes>27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Comic Sans MS</vt:lpstr>
      <vt:lpstr>Helvetica</vt:lpstr>
      <vt:lpstr>Times New Roman</vt:lpstr>
      <vt:lpstr>Wingdings</vt:lpstr>
      <vt:lpstr>Default Design</vt:lpstr>
      <vt:lpstr>The Magnetotail GEM 30th Anniversary Edition</vt:lpstr>
      <vt:lpstr>  A big topic with 1000s of papers and probably more opinions than attendees at this workshop.  No time to go deep, but I’ll try to be comprehensive and convey the basic properties and the underlying physics.   *    The magnetic field.  Not so simple and smooth. *    How does the plasma get in?  Very sneaky. *    Why is it so hot?  Chokehold. *    How does it move? Yes, it really is 3-dimensional. *    Where does it end up? Not an easy path. *    Substorms, and a historical perspective.  2 minutes is all it         takes to confuse science.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Specific entropy  (p/N^gamma) is an important tracer for plasma in the magnetosphere.  Ideally, specific entropy should be conserved.  However, the populations in the magnetosphere differ by orders of magnitude from the magnetosheath.  </vt:lpstr>
      <vt:lpstr>Scatterplot redux w/THEMIS &amp; MMS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Ballooning Instability in the Near-Earth Magnetotail: Theory, Simulation, and Observation</dc:title>
  <dc:creator>Zhu Ping</dc:creator>
  <cp:lastModifiedBy>Joachim Raeder</cp:lastModifiedBy>
  <cp:revision>183</cp:revision>
  <cp:lastPrinted>2012-08-09T11:39:01Z</cp:lastPrinted>
  <dcterms:created xsi:type="dcterms:W3CDTF">2012-08-15T00:28:00Z</dcterms:created>
  <dcterms:modified xsi:type="dcterms:W3CDTF">2021-07-28T22:20:43Z</dcterms:modified>
</cp:coreProperties>
</file>